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8" r:id="rId3"/>
    <p:sldId id="260" r:id="rId4"/>
    <p:sldId id="279" r:id="rId5"/>
    <p:sldId id="263" r:id="rId6"/>
    <p:sldId id="261" r:id="rId7"/>
    <p:sldId id="265" r:id="rId8"/>
    <p:sldId id="280" r:id="rId9"/>
    <p:sldId id="264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7" r:id="rId18"/>
    <p:sldId id="275" r:id="rId19"/>
    <p:sldId id="276" r:id="rId20"/>
    <p:sldId id="268" r:id="rId21"/>
    <p:sldId id="274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7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0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6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8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0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3F50-E5C1-4945-9023-6C39FCC27D10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1583-9F3E-41AF-B7C5-0CFE18734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inras.ru/library/pdf/1963_history_geology_issue11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hras.ru/uplfile/root/biblio/orientiry/or_9/70-82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av@gpntb.ru" TargetMode="External"/><Relationship Id="rId2" Type="http://schemas.openxmlformats.org/officeDocument/2006/relationships/hyperlink" Target="mailto:bef001@gpntb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В. И. Вернадского: учителя, соратники, ученики</a:t>
            </a:r>
          </a:p>
          <a:p>
            <a:r>
              <a:rPr lang="ru-RU" sz="2400" b="1" dirty="0" smtClean="0"/>
              <a:t>(по материалам Экологического раздела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нтернет-сайта ГПНТБ России)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7797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Бычкова Е.Ф.,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ведущий научный сотрудник, руководитель группы развития проектов в области экологии и устойчивого развития, ГПНТБ России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0" y="692696"/>
            <a:ext cx="2090953" cy="17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74" y="53764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Многочисленные </a:t>
            </a:r>
            <a:r>
              <a:rPr lang="ru-RU" i="1" dirty="0"/>
              <a:t>друзья В. И. Вернадского и его семьи – это люди разных сословий, занятий интересов. Это срез общества, отражающий состояние научной мысли, взгляды и представления о мире российской интеллигенции начала 1-й половины 20 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422" y="173797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«Ближайшие его друзья не были геологами. А. Н. Краснов был ботаником и путешественником, С. Ф. Ольденбург – ориенталистом с мировым именем, а брат его Федор Федорович педагогом, руководившим учительской школой Максимовича в Твери, Д. И. Шаховской историком, автором оригинальных исследований о Чаадаеве, А. А. Корнилов историком России XIX в. Тем не менее, он делился с ними самыми заветными мыслями и научными планами и с равным интересом выслушивал рассказы об их собственных занятиях. Эта дружеская среда была неотъемлемой принадлежностью умственной лаборатории Владимира Ивановича. &lt;…&gt; Полностью жила научными интересами Владимира Ивановича, и его жена Наталья Егоровна, неутомимая помощница и отзывчивый, заботливый друг. (</a:t>
            </a:r>
            <a:r>
              <a:rPr lang="ru-RU" u="sng" dirty="0">
                <a:hlinkClick r:id="rId2"/>
              </a:rPr>
              <a:t>http://ginras.ru/library/pdf/1963_history_geology_issue11.pdf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862" y="515719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Встречается в его дневниках и понятие </a:t>
            </a:r>
            <a:r>
              <a:rPr lang="ru-RU" b="1" i="1" dirty="0"/>
              <a:t>«научная дружба», </a:t>
            </a:r>
            <a:r>
              <a:rPr lang="ru-RU" i="1" dirty="0"/>
              <a:t>которая очевидно связывает его с людьми, с которыми он вместе занимался научными исследованиями. К научным друзьям В. И. Вернадского можно отнести и его учителей, и учеников. Но в данном разделе представлена информация о личных друзьях, соратниках и сподвижниках, товарищах по радиевым экспедициям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663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Друзья и сподвижники Вернадского: «научная дружба»</a:t>
            </a:r>
          </a:p>
        </p:txBody>
      </p:sp>
    </p:spTree>
    <p:extLst>
      <p:ext uri="{BB962C8B-B14F-4D97-AF65-F5344CB8AC3E}">
        <p14:creationId xmlns:p14="http://schemas.microsoft.com/office/powerpoint/2010/main" val="22089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506" y="274188"/>
            <a:ext cx="2637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«Братство» Вернадского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9950" y="600954"/>
            <a:ext cx="3112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оформилось к 1886 г., в него входила группа из 22 человек – студентов и курсисток. </a:t>
            </a:r>
            <a:r>
              <a:rPr lang="ru-RU" dirty="0" smtClean="0"/>
              <a:t>Первоначальный костяк: братья </a:t>
            </a:r>
            <a:r>
              <a:rPr lang="ru-RU" dirty="0"/>
              <a:t>Ф.Ф. и </a:t>
            </a:r>
            <a:r>
              <a:rPr lang="ru-RU" dirty="0" err="1" smtClean="0"/>
              <a:t>С.Ф.Ольденбурги</a:t>
            </a:r>
            <a:r>
              <a:rPr lang="ru-RU" dirty="0" smtClean="0"/>
              <a:t>, </a:t>
            </a:r>
            <a:r>
              <a:rPr lang="ru-RU" dirty="0" err="1" smtClean="0"/>
              <a:t>Д.И.Шаховской</a:t>
            </a:r>
            <a:r>
              <a:rPr lang="ru-RU" dirty="0" smtClean="0"/>
              <a:t>, </a:t>
            </a:r>
            <a:r>
              <a:rPr lang="ru-RU" dirty="0" err="1" smtClean="0"/>
              <a:t>В.И.Вернадский</a:t>
            </a:r>
            <a:r>
              <a:rPr lang="ru-RU" dirty="0" smtClean="0"/>
              <a:t>, </a:t>
            </a:r>
            <a:r>
              <a:rPr lang="ru-RU" dirty="0" err="1" smtClean="0"/>
              <a:t>И.М.Гревс</a:t>
            </a:r>
            <a:r>
              <a:rPr lang="ru-RU" dirty="0" smtClean="0"/>
              <a:t>, </a:t>
            </a:r>
            <a:r>
              <a:rPr lang="ru-RU" dirty="0" err="1" smtClean="0"/>
              <a:t>А.А.Корнилов</a:t>
            </a:r>
            <a:r>
              <a:rPr lang="ru-RU" dirty="0" smtClean="0"/>
              <a:t> </a:t>
            </a:r>
            <a:r>
              <a:rPr lang="ru-RU" dirty="0"/>
              <a:t>и их </a:t>
            </a:r>
            <a:r>
              <a:rPr lang="ru-RU" dirty="0" smtClean="0"/>
              <a:t>жены</a:t>
            </a:r>
          </a:p>
          <a:p>
            <a:endParaRPr lang="ru-RU" dirty="0" smtClean="0"/>
          </a:p>
          <a:p>
            <a:r>
              <a:rPr lang="ru-RU" dirty="0" smtClean="0"/>
              <a:t>«…мы </a:t>
            </a:r>
            <a:r>
              <a:rPr lang="ru-RU" dirty="0"/>
              <a:t>теперь должны работать! над выполнением, осторожно, но упорно и сознательно, того, что мы считаем в жизни хорошим»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789265" cy="374554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15719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Было защищено несколько диссертаций, одна из них специально посвящена истории Братства (</a:t>
            </a:r>
            <a:r>
              <a:rPr lang="ru-RU" dirty="0" err="1"/>
              <a:t>С.А.Еремеева</a:t>
            </a:r>
            <a:r>
              <a:rPr lang="ru-RU" dirty="0"/>
              <a:t>. </a:t>
            </a:r>
            <a:r>
              <a:rPr lang="ru-RU" dirty="0" err="1"/>
              <a:t>Приютинское</a:t>
            </a:r>
            <a:r>
              <a:rPr lang="ru-RU" dirty="0"/>
              <a:t> </a:t>
            </a:r>
            <a:r>
              <a:rPr lang="ru-RU" dirty="0" smtClean="0"/>
              <a:t>братство </a:t>
            </a:r>
            <a:r>
              <a:rPr lang="ru-RU" dirty="0"/>
              <a:t>как </a:t>
            </a:r>
            <a:r>
              <a:rPr lang="ru-RU" i="1" dirty="0"/>
              <a:t>феномен интеллектуальной культуры </a:t>
            </a:r>
            <a:r>
              <a:rPr lang="ru-RU" dirty="0"/>
              <a:t>России последней трети XIX – первой половины ХХ в.).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iphras.ru/uplfile/root/biblio/orientiry/or_9/70-82.pdf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7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424"/>
            <a:ext cx="1657539" cy="2222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819284"/>
            <a:ext cx="2232248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Наталья Егоровна Вернадская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урожд</a:t>
            </a:r>
            <a:r>
              <a:rPr lang="ru-RU" dirty="0" smtClean="0"/>
              <a:t>. Старицкая</a:t>
            </a:r>
            <a:r>
              <a:rPr lang="ru-RU" dirty="0"/>
              <a:t>) </a:t>
            </a:r>
            <a:endParaRPr lang="ru-RU" dirty="0" smtClean="0"/>
          </a:p>
          <a:p>
            <a:r>
              <a:rPr lang="ru-RU" i="1" dirty="0" smtClean="0"/>
              <a:t>(1860 г. </a:t>
            </a:r>
            <a:r>
              <a:rPr lang="ru-RU" i="1" dirty="0"/>
              <a:t>– </a:t>
            </a:r>
            <a:r>
              <a:rPr lang="ru-RU" i="1" dirty="0" smtClean="0"/>
              <a:t>1943 г.)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жена </a:t>
            </a:r>
            <a:r>
              <a:rPr lang="ru-RU" dirty="0"/>
              <a:t>и ближайший помощник В.И. Вернадского во всей его научной и общественной деятельности.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0677"/>
            <a:ext cx="1679202" cy="223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2807121"/>
            <a:ext cx="2952328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Анна Дмитриевна Шаховская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(</a:t>
            </a:r>
            <a:r>
              <a:rPr lang="ru-RU" i="1" dirty="0"/>
              <a:t>20 июня 1889 г. – 22 января 1959 г.)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геолог</a:t>
            </a:r>
            <a:r>
              <a:rPr lang="ru-RU" dirty="0"/>
              <a:t>, дочь близкого друга В. И. Вернадского князя Д. И. Шаховского. С 1937 г. – личный референт В. И. Вернадского. Организатор и первый хранитель (1953 г. –1959 г.) мемориального кабинета-музея В. И. Вернадского в ГЕОХИ РАН.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8548"/>
            <a:ext cx="16764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5331" y="2807121"/>
            <a:ext cx="309116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Павел Егорович </a:t>
            </a:r>
            <a:r>
              <a:rPr lang="ru-RU" b="1" dirty="0" smtClean="0"/>
              <a:t>Старицкий</a:t>
            </a:r>
          </a:p>
          <a:p>
            <a:r>
              <a:rPr lang="ru-RU" i="1" dirty="0"/>
              <a:t> (1862 г. – 1942 г.) </a:t>
            </a:r>
            <a:endParaRPr lang="ru-RU" dirty="0" smtClean="0"/>
          </a:p>
          <a:p>
            <a:r>
              <a:rPr lang="ru-RU" dirty="0" smtClean="0"/>
              <a:t>инженер-технолог</a:t>
            </a:r>
            <a:r>
              <a:rPr lang="ru-RU" dirty="0"/>
              <a:t>, брат Н. Е. Вернадской. С 1902 г. работал на Невском судостроительном заводе, с 1917 г. жил и работал в Москве. Один из близких друзей В. И. и </a:t>
            </a:r>
            <a:endParaRPr lang="ru-RU" dirty="0" smtClean="0"/>
          </a:p>
          <a:p>
            <a:r>
              <a:rPr lang="ru-RU" dirty="0" smtClean="0"/>
              <a:t>Н</a:t>
            </a:r>
            <a:r>
              <a:rPr lang="ru-RU" dirty="0"/>
              <a:t>. Е. Вернадских.</a:t>
            </a:r>
          </a:p>
        </p:txBody>
      </p:sp>
    </p:spTree>
    <p:extLst>
      <p:ext uri="{BB962C8B-B14F-4D97-AF65-F5344CB8AC3E}">
        <p14:creationId xmlns:p14="http://schemas.microsoft.com/office/powerpoint/2010/main" val="1841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7" y="399168"/>
            <a:ext cx="1724025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767261"/>
            <a:ext cx="3168352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Николай </a:t>
            </a:r>
            <a:r>
              <a:rPr lang="ru-RU" sz="1400" b="1" dirty="0"/>
              <a:t>Дмитриевич Зелинский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25 января </a:t>
            </a:r>
            <a:r>
              <a:rPr lang="ru-RU" sz="1400" i="1" dirty="0" smtClean="0"/>
              <a:t>1861 </a:t>
            </a:r>
            <a:r>
              <a:rPr lang="ru-RU" sz="1400" i="1" dirty="0"/>
              <a:t>г. – 31 июля 1953 г.)</a:t>
            </a:r>
            <a:r>
              <a:rPr lang="ru-RU" sz="1400" dirty="0"/>
              <a:t> – российский и </a:t>
            </a:r>
            <a:r>
              <a:rPr lang="ru-RU" sz="1400" b="1" dirty="0"/>
              <a:t>советский химик-органик, создатель научной школы, один из основоположников гетерогенного катализа в органическом синтезе и нефтехимии</a:t>
            </a:r>
            <a:r>
              <a:rPr lang="ru-RU" sz="1400" dirty="0"/>
              <a:t>. Наиболее известен как </a:t>
            </a:r>
            <a:r>
              <a:rPr lang="ru-RU" sz="1400" b="1" dirty="0"/>
              <a:t>создатель активированного угля, изобретатель первого эффективного противогаза </a:t>
            </a:r>
            <a:r>
              <a:rPr lang="ru-RU" sz="1400" dirty="0"/>
              <a:t>(1915 г.), создатель отечественного синтетического топлива из углеводородов. Заслуженный деятель науки РСФСР (1926 г.). Герой Социалистического Труда (1945 г.). Лауреат трёх Сталинских премий (1942 г., 1946г., 1948г.). Член-корреспондент (1924 г.), академик АН СССР (1929 г.).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2052"/>
            <a:ext cx="1647825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3065" y="2790733"/>
            <a:ext cx="2171767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Абрам Фёдорович Иоффе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17 </a:t>
            </a:r>
            <a:r>
              <a:rPr lang="ru-RU" sz="1400" i="1" dirty="0" smtClean="0"/>
              <a:t> </a:t>
            </a:r>
            <a:r>
              <a:rPr lang="ru-RU" sz="1400" i="1" dirty="0"/>
              <a:t>октября 1880 г. – 14 октября 1960 г.)</a:t>
            </a:r>
            <a:r>
              <a:rPr lang="ru-RU" sz="1400" dirty="0"/>
              <a:t> – русский и советский физик, организатор науки, обыкновенно именуемый «</a:t>
            </a:r>
            <a:r>
              <a:rPr lang="ru-RU" sz="1400" b="1" dirty="0"/>
              <a:t>отцом советской физики», </a:t>
            </a:r>
            <a:r>
              <a:rPr lang="ru-RU" sz="1400" dirty="0"/>
              <a:t>академик (1920 г.), вице-президент АН СССР (1942 г. – 1945 г.).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9168"/>
            <a:ext cx="1892880" cy="20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9560" y="2790733"/>
            <a:ext cx="331781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Пётр Леонидович </a:t>
            </a:r>
            <a:r>
              <a:rPr lang="ru-RU" sz="1400" b="1" dirty="0" err="1"/>
              <a:t>Капица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26 июня </a:t>
            </a:r>
            <a:r>
              <a:rPr lang="ru-RU" sz="1400" i="1" dirty="0" smtClean="0"/>
              <a:t>1894 </a:t>
            </a:r>
            <a:r>
              <a:rPr lang="ru-RU" sz="1400" i="1" dirty="0"/>
              <a:t>г. – 8 апреля </a:t>
            </a:r>
            <a:r>
              <a:rPr lang="ru-RU" sz="1400" i="1" dirty="0" smtClean="0"/>
              <a:t>1984 г.)</a:t>
            </a:r>
          </a:p>
          <a:p>
            <a:r>
              <a:rPr lang="ru-RU" sz="1400" b="1" dirty="0" smtClean="0"/>
              <a:t>советский </a:t>
            </a:r>
            <a:r>
              <a:rPr lang="ru-RU" sz="1400" b="1" dirty="0"/>
              <a:t>физик, инженер и </a:t>
            </a:r>
            <a:r>
              <a:rPr lang="ru-RU" sz="1400" b="1" dirty="0" err="1"/>
              <a:t>инноватор</a:t>
            </a:r>
            <a:r>
              <a:rPr lang="ru-RU" sz="1400" dirty="0"/>
              <a:t>. Лауреат Нобелевской премии (1978 г.). Дважды Герой Социалистического Труда (1945 г., 1974 г.). Лауреат двух Сталинских премий l степени (1941г., 1943 г.). Награждён Большой золотой медалью имени М. В. Ломоносова АН СССР (1959 г.). Член Академии наук СССР (1939 г.; член-корреспондент с 1929 г.). Член Лондонского королевского общества (1929 г.), иностранный член Национальной академии наук США (1946 г.), член </a:t>
            </a:r>
            <a:r>
              <a:rPr lang="ru-RU" sz="1400" dirty="0" err="1"/>
              <a:t>Леопольдины</a:t>
            </a:r>
            <a:r>
              <a:rPr lang="ru-RU" sz="1400" dirty="0"/>
              <a:t> (1958 г.). Кавалер шести орденов Ленина. Видный организатор науки. Основатель Института физических проблем (ИФП).</a:t>
            </a:r>
          </a:p>
        </p:txBody>
      </p:sp>
    </p:spTree>
    <p:extLst>
      <p:ext uri="{BB962C8B-B14F-4D97-AF65-F5344CB8AC3E}">
        <p14:creationId xmlns:p14="http://schemas.microsoft.com/office/powerpoint/2010/main" val="30615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004"/>
            <a:ext cx="16192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19" y="2674844"/>
            <a:ext cx="3060122" cy="41857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Игорь Васильевич </a:t>
            </a:r>
            <a:r>
              <a:rPr lang="ru-RU" sz="1400" b="1" dirty="0" smtClean="0"/>
              <a:t>Курчатов</a:t>
            </a:r>
          </a:p>
          <a:p>
            <a:r>
              <a:rPr lang="ru-RU" sz="1400" i="1" dirty="0" smtClean="0"/>
              <a:t>(</a:t>
            </a:r>
            <a:r>
              <a:rPr lang="ru-RU" sz="1400" i="1" dirty="0"/>
              <a:t>30 декабря 1902  –</a:t>
            </a:r>
            <a:r>
              <a:rPr lang="ru-RU" sz="1400" dirty="0"/>
              <a:t> </a:t>
            </a:r>
            <a:r>
              <a:rPr lang="ru-RU" sz="1400" i="1" dirty="0"/>
              <a:t>7 февраля 1960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b="1" dirty="0" smtClean="0"/>
              <a:t>советский </a:t>
            </a:r>
            <a:r>
              <a:rPr lang="ru-RU" sz="1400" b="1" dirty="0"/>
              <a:t>физик, «отец» советской атомной бомбы. </a:t>
            </a:r>
            <a:r>
              <a:rPr lang="ru-RU" sz="1400" dirty="0"/>
              <a:t>Трижды Герой Социалистического Труда (1949 г., 1951 г., 1954 г.). Академик АН СССР (1943 г.) и АН Узбекской ССР (1959 г.), доктор физико-математических наук (1933 г.), профессор (1935 г.). Основатель и первый директор Института атомной энергии (1943 г. – 1960 г.). Главный научный руководитель атомного проекта в СССР, один из основоположников использования ядерной энергии в мирных целях. Лауреат Ленинской премии и четырёх Сталинских премий.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98" y="256842"/>
            <a:ext cx="1800200" cy="22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680071"/>
            <a:ext cx="2835641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Дмитрий Иванович Мушкетов</a:t>
            </a:r>
            <a:r>
              <a:rPr lang="ru-RU" sz="1400" dirty="0"/>
              <a:t> </a:t>
            </a:r>
            <a:r>
              <a:rPr lang="ru-RU" sz="1400" i="1" dirty="0"/>
              <a:t>(19 [31] марта 1882 г. – 18 февраля 1938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русский</a:t>
            </a:r>
            <a:r>
              <a:rPr lang="ru-RU" sz="1400" dirty="0"/>
              <a:t>, советский </a:t>
            </a:r>
            <a:r>
              <a:rPr lang="ru-RU" sz="1400" b="1" dirty="0"/>
              <a:t>учёный-геолог, тектонист,</a:t>
            </a:r>
            <a:r>
              <a:rPr lang="ru-RU" sz="1400" dirty="0"/>
              <a:t> профессор (1915 г.), доктор геолого-минералогических наук (1936 г.). Ректор Горного института (19181927), возглавлял Геологический комитет (1926 г. –1929 г.), организатор науки и просвещения, репрессирован (1937 г.).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1276"/>
            <a:ext cx="1537279" cy="22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2674844"/>
            <a:ext cx="2461428" cy="3754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Юлий Борисович Харитон</a:t>
            </a:r>
            <a:r>
              <a:rPr lang="ru-RU" sz="1400" i="1" dirty="0"/>
              <a:t> (14 </a:t>
            </a:r>
            <a:r>
              <a:rPr lang="ru-RU" sz="1400" i="1" dirty="0" smtClean="0"/>
              <a:t>февраля </a:t>
            </a:r>
            <a:r>
              <a:rPr lang="ru-RU" sz="1400" i="1" dirty="0"/>
              <a:t>1904 г. – 18 декабря 1996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советский </a:t>
            </a:r>
            <a:r>
              <a:rPr lang="ru-RU" sz="1400" dirty="0"/>
              <a:t>и российский </a:t>
            </a:r>
            <a:r>
              <a:rPr lang="ru-RU" sz="1400" b="1" dirty="0"/>
              <a:t>физик-теоретик и </a:t>
            </a:r>
            <a:r>
              <a:rPr lang="ru-RU" sz="1400" b="1" dirty="0" err="1"/>
              <a:t>физикохимик</a:t>
            </a:r>
            <a:r>
              <a:rPr lang="ru-RU" sz="1400" dirty="0"/>
              <a:t>, доктор физико-математических наук, академик АН СССР и РАН. Один из руководителей советского проекта атомной бомбы. Лауреат Ленинской (1956 г.) и трёх Сталинских премий (1949 г., 1951г., 1953г.). Трижды Герой Социалистического Труда (1949 г., 1951 г., 1954 г.).</a:t>
            </a:r>
          </a:p>
        </p:txBody>
      </p:sp>
    </p:spTree>
    <p:extLst>
      <p:ext uri="{BB962C8B-B14F-4D97-AF65-F5344CB8AC3E}">
        <p14:creationId xmlns:p14="http://schemas.microsoft.com/office/powerpoint/2010/main" val="10528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915" y="83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Ученики и последователи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206" y="3789040"/>
            <a:ext cx="88709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1890-1911 гг. В.И. Вернадский преподавал в </a:t>
            </a:r>
            <a:r>
              <a:rPr lang="ru-RU" sz="1600" dirty="0" smtClean="0"/>
              <a:t>Императорском </a:t>
            </a:r>
            <a:r>
              <a:rPr lang="ru-RU" sz="1600" dirty="0"/>
              <a:t>московском университете </a:t>
            </a:r>
            <a:r>
              <a:rPr lang="ru-RU" sz="1600" dirty="0" smtClean="0"/>
              <a:t>(приват-доцент кафедры кристаллографии и минералогии, с 1901 г. зав. Минералогическим кабинетом, с 1898 </a:t>
            </a:r>
            <a:r>
              <a:rPr lang="ru-RU" sz="1600" dirty="0"/>
              <a:t>г. экстраординарный, а с 1902 г. ординарный профессор).  За </a:t>
            </a:r>
            <a:r>
              <a:rPr lang="ru-RU" sz="1600" dirty="0" smtClean="0"/>
              <a:t>1890 </a:t>
            </a:r>
            <a:r>
              <a:rPr lang="ru-RU" sz="1600" i="1" dirty="0" smtClean="0"/>
              <a:t>–  1</a:t>
            </a:r>
            <a:r>
              <a:rPr lang="ru-RU" sz="1600" dirty="0" smtClean="0"/>
              <a:t>898 </a:t>
            </a:r>
            <a:r>
              <a:rPr lang="ru-RU" sz="1600" dirty="0"/>
              <a:t>годы </a:t>
            </a:r>
            <a:r>
              <a:rPr lang="ru-RU" sz="1600" dirty="0" smtClean="0"/>
              <a:t>приват-доцент Императорского Московского университета В. И. </a:t>
            </a:r>
            <a:r>
              <a:rPr lang="ru-RU" sz="1600" dirty="0"/>
              <a:t>Вернадский воспитал </a:t>
            </a:r>
            <a:r>
              <a:rPr lang="ru-RU" sz="1600" i="1" dirty="0"/>
              <a:t>более двадцати учеников</a:t>
            </a:r>
            <a:r>
              <a:rPr lang="ru-RU" sz="1600" dirty="0"/>
              <a:t>, ставших известными минералогами (С. П. Попов, В. Г. Орловский, И. Ф. </a:t>
            </a:r>
            <a:r>
              <a:rPr lang="ru-RU" sz="1600" dirty="0" err="1"/>
              <a:t>Сиома</a:t>
            </a:r>
            <a:r>
              <a:rPr lang="ru-RU" sz="1600" dirty="0"/>
              <a:t>, Н. А. </a:t>
            </a:r>
            <a:r>
              <a:rPr lang="ru-RU" sz="1600" dirty="0" err="1"/>
              <a:t>Скрицкий</a:t>
            </a:r>
            <a:r>
              <a:rPr lang="ru-RU" sz="1600" dirty="0"/>
              <a:t>, Я. В. Самойлов, П. П. Пилипенко, В. В. </a:t>
            </a:r>
            <a:r>
              <a:rPr lang="ru-RU" sz="1600" dirty="0" err="1"/>
              <a:t>Карандеев</a:t>
            </a:r>
            <a:r>
              <a:rPr lang="ru-RU" sz="1600" dirty="0"/>
              <a:t>, Л. Л. Иванов, Н. И. </a:t>
            </a:r>
            <a:r>
              <a:rPr lang="ru-RU" sz="1600" dirty="0" err="1"/>
              <a:t>Сургунов</a:t>
            </a:r>
            <a:r>
              <a:rPr lang="ru-RU" sz="1600" dirty="0"/>
              <a:t>, А. А. </a:t>
            </a:r>
            <a:r>
              <a:rPr lang="ru-RU" sz="1600" dirty="0" err="1"/>
              <a:t>Ауновский</a:t>
            </a:r>
            <a:r>
              <a:rPr lang="ru-RU" sz="1600" dirty="0"/>
              <a:t>, А. О. Шкляревский, Н. Н. Тихонович, Б. А. </a:t>
            </a:r>
            <a:r>
              <a:rPr lang="ru-RU" sz="1600" dirty="0" err="1"/>
              <a:t>Лури</a:t>
            </a:r>
            <a:r>
              <a:rPr lang="ru-RU" sz="1600" dirty="0"/>
              <a:t>, В. Н. Мамонтов, П. К. </a:t>
            </a:r>
            <a:r>
              <a:rPr lang="ru-RU" sz="1600" dirty="0" err="1"/>
              <a:t>Алексат</a:t>
            </a:r>
            <a:r>
              <a:rPr lang="ru-RU" sz="1600" dirty="0"/>
              <a:t>, Г. И. Касперович, В. В. Аршинов, А. Е. Ферсман, В. С. </a:t>
            </a:r>
            <a:r>
              <a:rPr lang="ru-RU" sz="1600" dirty="0" err="1"/>
              <a:t>Гулевич</a:t>
            </a:r>
            <a:r>
              <a:rPr lang="ru-RU" sz="1600" dirty="0"/>
              <a:t>, Л. В. Яковлев</a:t>
            </a:r>
            <a:r>
              <a:rPr lang="ru-RU" sz="1600" dirty="0" smtClean="0"/>
              <a:t>).</a:t>
            </a:r>
          </a:p>
          <a:p>
            <a:endParaRPr lang="ru-RU" sz="1600" dirty="0"/>
          </a:p>
          <a:p>
            <a:r>
              <a:rPr lang="ru-RU" sz="1600" dirty="0"/>
              <a:t>Он – автор курсов лекций и учебников по минералогии, кристаллографии и истории естествознания. Одновременно преподавал минералогию на Московских высших женских курсах. 1912 г. – приват-доцент Петербургского университета.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5" y="440861"/>
            <a:ext cx="5029225" cy="30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4245" y="698013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«У меня все-таки есть некоторые черты старого профессора – ловца людей»</a:t>
            </a:r>
            <a:endParaRPr lang="ru-RU" dirty="0"/>
          </a:p>
          <a:p>
            <a:r>
              <a:rPr lang="ru-RU" dirty="0"/>
              <a:t>[Вернадский В.И. Письма Н.Е. Вернадской]</a:t>
            </a:r>
          </a:p>
        </p:txBody>
      </p:sp>
    </p:spTree>
    <p:extLst>
      <p:ext uri="{BB962C8B-B14F-4D97-AF65-F5344CB8AC3E}">
        <p14:creationId xmlns:p14="http://schemas.microsoft.com/office/powerpoint/2010/main" val="27088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0" y="476672"/>
            <a:ext cx="163830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601" y="3068960"/>
            <a:ext cx="194421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Константин </a:t>
            </a:r>
            <a:r>
              <a:rPr lang="ru-RU" sz="1400" b="1" dirty="0" err="1"/>
              <a:t>Автономович</a:t>
            </a:r>
            <a:r>
              <a:rPr lang="ru-RU" sz="1400" b="1" dirty="0"/>
              <a:t> Ненадкевич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1880 г. – 1963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советский </a:t>
            </a:r>
            <a:r>
              <a:rPr lang="ru-RU" sz="1400" b="1" dirty="0"/>
              <a:t>геохимик-минералог</a:t>
            </a:r>
            <a:r>
              <a:rPr lang="ru-RU" sz="1400" dirty="0"/>
              <a:t>. Член-корреспондент АН СССР. Лауреат Сталинской премии.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99" y="433512"/>
            <a:ext cx="1719250" cy="2269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068960"/>
            <a:ext cx="2808312" cy="289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Сергей </a:t>
            </a:r>
            <a:r>
              <a:rPr lang="ru-RU" sz="1400" b="1" dirty="0"/>
              <a:t>Владимирович </a:t>
            </a:r>
            <a:r>
              <a:rPr lang="ru-RU" sz="1400" b="1" dirty="0" smtClean="0"/>
              <a:t>Обручев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22 января  1891 г.  - 29 августа 1965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/>
              <a:t>советский </a:t>
            </a:r>
            <a:r>
              <a:rPr lang="ru-RU" sz="1400" b="1" dirty="0"/>
              <a:t>геолог</a:t>
            </a:r>
            <a:r>
              <a:rPr lang="ru-RU" sz="1400" dirty="0"/>
              <a:t>, член-корреспондент АН СССР (1953), лауреат Сталинской премии I степени (1946 г.). </a:t>
            </a:r>
            <a:endParaRPr lang="ru-RU" sz="1400" dirty="0" smtClean="0"/>
          </a:p>
          <a:p>
            <a:r>
              <a:rPr lang="ru-RU" sz="1200" dirty="0" smtClean="0"/>
              <a:t>Работая </a:t>
            </a:r>
            <a:r>
              <a:rPr lang="ru-RU" sz="1200" dirty="0"/>
              <a:t>в Геологическом комитете ВСНХ СССР (1917-1929 гг.), проводил геологические исследования на Среднесибирском плоскогорье в бассейне реки Енисей, выделил Тунгусский каменноугольный бассейн и дал его описание.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2722"/>
            <a:ext cx="16668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3068960"/>
            <a:ext cx="336612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Александр Евгеньевич </a:t>
            </a:r>
            <a:r>
              <a:rPr lang="ru-RU" sz="1400" b="1" dirty="0" smtClean="0"/>
              <a:t>Ферсман</a:t>
            </a:r>
          </a:p>
          <a:p>
            <a:r>
              <a:rPr lang="ru-RU" sz="1400" dirty="0"/>
              <a:t> </a:t>
            </a:r>
            <a:r>
              <a:rPr lang="ru-RU" sz="1400" i="1" dirty="0"/>
              <a:t>(1883 г. - 1945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b="1" dirty="0"/>
              <a:t>минералог, один из основоположников геохимии</a:t>
            </a:r>
            <a:r>
              <a:rPr lang="ru-RU" sz="1400" dirty="0"/>
              <a:t>, ученик В.И. Вернадского, академик РАН (1919 г.). В 1941г. – член Президиума АН СССР, председатель Комиссии по геолого-географическому обслуживанию Красной армии Отделения геолого-географических наук (ОГГН) АН СССР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6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541964" cy="242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824" y="3097231"/>
            <a:ext cx="2711992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Николай Александрович Семашко</a:t>
            </a:r>
            <a:r>
              <a:rPr lang="ru-RU" sz="1400" dirty="0"/>
              <a:t> </a:t>
            </a:r>
            <a:r>
              <a:rPr lang="ru-RU" sz="1400" i="1" dirty="0"/>
              <a:t>(1874 г. – 1949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государственный </a:t>
            </a:r>
            <a:r>
              <a:rPr lang="ru-RU" sz="1400" dirty="0"/>
              <a:t>деятель, </a:t>
            </a:r>
            <a:r>
              <a:rPr lang="ru-RU" sz="1400" b="1" dirty="0"/>
              <a:t>врач</a:t>
            </a:r>
            <a:r>
              <a:rPr lang="ru-RU" sz="1400" dirty="0"/>
              <a:t> по специальности, </a:t>
            </a:r>
            <a:r>
              <a:rPr lang="ru-RU" sz="1400" dirty="0" smtClean="0"/>
              <a:t>участник социал-демократического движения с 1893 г., большевик с 1905 г. В </a:t>
            </a:r>
            <a:r>
              <a:rPr lang="ru-RU" sz="1400" dirty="0"/>
              <a:t>1893 г. – 1895 г. учился на медицинском факультете Московского университета, слушал лекции молодого профессора В. И. Вернадского. </a:t>
            </a:r>
            <a:r>
              <a:rPr lang="ru-RU" sz="1400" dirty="0" smtClean="0"/>
              <a:t>В </a:t>
            </a:r>
            <a:r>
              <a:rPr lang="ru-RU" sz="1400" dirty="0"/>
              <a:t>1918 г. – 1930 г. – нарком здравоохранения РСФСР В 1918 г. –1930 г. – нарком здравоохранения </a:t>
            </a:r>
            <a:r>
              <a:rPr lang="ru-RU" sz="1400" dirty="0" smtClean="0"/>
              <a:t>РСФСР</a:t>
            </a:r>
            <a:endParaRPr lang="ru-RU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06" y="517821"/>
            <a:ext cx="1764589" cy="2383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3128230"/>
            <a:ext cx="2808312" cy="1600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Иван Николаевич </a:t>
            </a:r>
            <a:r>
              <a:rPr lang="ru-RU" sz="1400" b="1" dirty="0" err="1"/>
              <a:t>Стрижов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24 </a:t>
            </a:r>
            <a:r>
              <a:rPr lang="ru-RU" sz="1400" i="1" dirty="0" smtClean="0"/>
              <a:t>сентября1872 </a:t>
            </a:r>
            <a:r>
              <a:rPr lang="ru-RU" sz="1400" i="1" dirty="0"/>
              <a:t>г. – 12 августа 1953 г.)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российский</a:t>
            </a:r>
            <a:r>
              <a:rPr lang="ru-RU" sz="1400" dirty="0"/>
              <a:t> </a:t>
            </a:r>
            <a:r>
              <a:rPr lang="ru-RU" sz="1400" b="1" dirty="0"/>
              <a:t>геолог-нефтяник.</a:t>
            </a:r>
            <a:r>
              <a:rPr lang="ru-RU" sz="1400" dirty="0"/>
              <a:t> Один из основателей газовой промышленности в Российской империи и СССР.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156"/>
            <a:ext cx="16383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3212976"/>
            <a:ext cx="2808312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Михаил Иванович </a:t>
            </a:r>
            <a:r>
              <a:rPr lang="ru-RU" sz="1400" b="1" dirty="0" err="1"/>
              <a:t>Сумгин</a:t>
            </a:r>
            <a:r>
              <a:rPr lang="ru-RU" sz="1400" i="1" dirty="0"/>
              <a:t> </a:t>
            </a:r>
            <a:endParaRPr lang="ru-RU" sz="1400" i="1" dirty="0" smtClean="0"/>
          </a:p>
          <a:p>
            <a:r>
              <a:rPr lang="ru-RU" sz="1400" i="1" dirty="0" smtClean="0"/>
              <a:t>(псевдоним</a:t>
            </a:r>
            <a:r>
              <a:rPr lang="ru-RU" sz="1400" i="1" dirty="0"/>
              <a:t> Пасынков; </a:t>
            </a:r>
            <a:endParaRPr lang="ru-RU" sz="1400" i="1" dirty="0" smtClean="0"/>
          </a:p>
          <a:p>
            <a:r>
              <a:rPr lang="ru-RU" sz="1400" i="1" dirty="0" smtClean="0"/>
              <a:t>12</a:t>
            </a:r>
            <a:r>
              <a:rPr lang="ru-RU" sz="1400" i="1" dirty="0"/>
              <a:t> </a:t>
            </a:r>
            <a:r>
              <a:rPr lang="ru-RU" sz="1400" i="1" dirty="0" smtClean="0"/>
              <a:t>февраля</a:t>
            </a:r>
            <a:r>
              <a:rPr lang="ru-RU" sz="1400" i="1" dirty="0"/>
              <a:t> 1873 г. - 8 декабря 1942 г.) </a:t>
            </a:r>
            <a:endParaRPr lang="ru-RU" sz="1400" i="1" dirty="0" smtClean="0"/>
          </a:p>
          <a:p>
            <a:r>
              <a:rPr lang="ru-RU" sz="1400" i="1" dirty="0" smtClean="0"/>
              <a:t>р</a:t>
            </a:r>
            <a:r>
              <a:rPr lang="ru-RU" sz="1400" dirty="0" smtClean="0"/>
              <a:t>оссийский </a:t>
            </a:r>
            <a:r>
              <a:rPr lang="ru-RU" sz="1400" b="1" dirty="0"/>
              <a:t>мерзлотовед, советский учёный-геокриолог</a:t>
            </a:r>
            <a:r>
              <a:rPr lang="ru-RU" sz="1400" dirty="0"/>
              <a:t>, один из ор­га­ни­за­то­ров по­сто­ян­ной Ко­мис­сии по изу­че­нию веч­ной мерз­ло­ты (КИВМ), заместитель директора Института мерз­ло­то­ве­де­ния им. В. А. Об­ру­че­ва АН СССР (с 1939 г.). </a:t>
            </a:r>
          </a:p>
        </p:txBody>
      </p:sp>
    </p:spTree>
    <p:extLst>
      <p:ext uri="{BB962C8B-B14F-4D97-AF65-F5344CB8AC3E}">
        <p14:creationId xmlns:p14="http://schemas.microsoft.com/office/powerpoint/2010/main" val="41683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382"/>
            <a:ext cx="172819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878237"/>
            <a:ext cx="3456384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Лев </a:t>
            </a:r>
            <a:r>
              <a:rPr lang="ru-RU" b="1" dirty="0"/>
              <a:t>Семёнович Берг</a:t>
            </a:r>
            <a:r>
              <a:rPr lang="ru-RU" dirty="0"/>
              <a:t> </a:t>
            </a:r>
            <a:r>
              <a:rPr lang="ru-RU" i="1" dirty="0"/>
              <a:t>(2 </a:t>
            </a:r>
            <a:r>
              <a:rPr lang="ru-RU" i="1" dirty="0" smtClean="0"/>
              <a:t>марта </a:t>
            </a:r>
            <a:r>
              <a:rPr lang="ru-RU" i="1" dirty="0"/>
              <a:t>1876 г. – 24 декабря 1950 г.)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русский </a:t>
            </a:r>
            <a:r>
              <a:rPr lang="ru-RU" dirty="0"/>
              <a:t>и советский </a:t>
            </a:r>
            <a:r>
              <a:rPr lang="ru-RU" b="1" dirty="0"/>
              <a:t>ихтиолог, географ (физико-географ, лимнолог, климатолог, геоморфолог, </a:t>
            </a:r>
            <a:r>
              <a:rPr lang="ru-RU" b="1" dirty="0" err="1"/>
              <a:t>палеогеограф</a:t>
            </a:r>
            <a:r>
              <a:rPr lang="ru-RU" dirty="0"/>
              <a:t>) и эволюционист, профессор (с 1917 г.), президент Географического общества СССР (с 1940 г.), академик АН СССР (с 1946 г.), лауреат Сталинской премии (1951 г., посмертно).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2382"/>
            <a:ext cx="16097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878237"/>
            <a:ext cx="4104456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Евгений Леонидович Кринов</a:t>
            </a:r>
            <a:r>
              <a:rPr lang="ru-RU" dirty="0"/>
              <a:t> </a:t>
            </a:r>
            <a:r>
              <a:rPr lang="ru-RU" i="1" dirty="0"/>
              <a:t>(18 февраля </a:t>
            </a:r>
            <a:r>
              <a:rPr lang="ru-RU" i="1" dirty="0" smtClean="0"/>
              <a:t>1906 </a:t>
            </a:r>
            <a:r>
              <a:rPr lang="ru-RU" i="1" dirty="0"/>
              <a:t>г. – 2 января 1984 г.)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советский </a:t>
            </a:r>
            <a:r>
              <a:rPr lang="ru-RU" b="1" dirty="0"/>
              <a:t>геодезист, </a:t>
            </a:r>
            <a:r>
              <a:rPr lang="ru-RU" b="1" dirty="0" err="1"/>
              <a:t>метеоритчик</a:t>
            </a:r>
            <a:r>
              <a:rPr lang="ru-RU" b="1" dirty="0"/>
              <a:t>, астроном и геолог,</a:t>
            </a:r>
            <a:r>
              <a:rPr lang="ru-RU" dirty="0"/>
              <a:t> доктор геолого-минералогических наук. Основоположник оптики ландшафта – научной основы современных дистанционных аэрокосмических методов изучения Земли, Луны и других больших и малых космических тел, председатель Комитета по метеоритам АН СССР (c 1972).</a:t>
            </a:r>
          </a:p>
        </p:txBody>
      </p:sp>
    </p:spTree>
    <p:extLst>
      <p:ext uri="{BB962C8B-B14F-4D97-AF65-F5344CB8AC3E}">
        <p14:creationId xmlns:p14="http://schemas.microsoft.com/office/powerpoint/2010/main" val="504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974"/>
            <a:ext cx="1708669" cy="2475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940" y="2840997"/>
            <a:ext cx="2374270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Петр Петрович </a:t>
            </a:r>
            <a:r>
              <a:rPr lang="ru-RU" b="1" dirty="0" smtClean="0"/>
              <a:t>Лазарев</a:t>
            </a:r>
          </a:p>
          <a:p>
            <a:r>
              <a:rPr lang="ru-RU" dirty="0"/>
              <a:t> </a:t>
            </a:r>
            <a:r>
              <a:rPr lang="ru-RU" i="1" dirty="0"/>
              <a:t>(1878 г. –1942 г.) </a:t>
            </a:r>
            <a:endParaRPr lang="ru-RU" i="1" dirty="0" smtClean="0"/>
          </a:p>
          <a:p>
            <a:r>
              <a:rPr lang="ru-RU" b="1" dirty="0" smtClean="0"/>
              <a:t>физик</a:t>
            </a:r>
            <a:r>
              <a:rPr lang="ru-RU" b="1" dirty="0"/>
              <a:t>, один из основателей биофизики как самостоятельной науки.</a:t>
            </a:r>
            <a:r>
              <a:rPr lang="ru-RU" dirty="0"/>
              <a:t> Близкий друг В.И. Вернадского, в предвоенные годы возглавлял Лабораторию биофизики АН СССР.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63" y="227906"/>
            <a:ext cx="1830717" cy="24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8451" y="2832371"/>
            <a:ext cx="2952328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Александр </a:t>
            </a:r>
            <a:r>
              <a:rPr lang="ru-RU" b="1" dirty="0" err="1"/>
              <a:t>Никандрович</a:t>
            </a:r>
            <a:r>
              <a:rPr lang="ru-RU" b="1" dirty="0"/>
              <a:t> </a:t>
            </a:r>
            <a:r>
              <a:rPr lang="ru-RU" b="1" dirty="0" err="1"/>
              <a:t>Лебедянцев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(</a:t>
            </a:r>
            <a:r>
              <a:rPr lang="ru-RU" i="1" dirty="0"/>
              <a:t>1878 г. – 1941 г.)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советский </a:t>
            </a:r>
            <a:r>
              <a:rPr lang="ru-RU" b="1" dirty="0"/>
              <a:t>агроном и агрохимик,</a:t>
            </a:r>
            <a:r>
              <a:rPr lang="ru-RU" dirty="0"/>
              <a:t> заслуженный деятель науки и техники РСФСР, профессор МГУ. В 1924–1931 профессор кафедры агрономической химии, заведующий лабораторией агрономической химии физико-математического факультета МГУ.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75" y="227906"/>
            <a:ext cx="1811988" cy="2412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2832371"/>
            <a:ext cx="2862064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Петр Павлович </a:t>
            </a:r>
            <a:r>
              <a:rPr lang="ru-RU" b="1" dirty="0" smtClean="0"/>
              <a:t>Орлов</a:t>
            </a:r>
          </a:p>
          <a:p>
            <a:r>
              <a:rPr lang="ru-RU" dirty="0"/>
              <a:t> </a:t>
            </a:r>
            <a:r>
              <a:rPr lang="ru-RU" i="1" dirty="0"/>
              <a:t>(1859 г. – 1937 г.)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химик</a:t>
            </a:r>
            <a:r>
              <a:rPr lang="ru-RU" b="1" dirty="0"/>
              <a:t>, один из пионеров исследования радиоактивности </a:t>
            </a:r>
            <a:r>
              <a:rPr lang="ru-RU" dirty="0"/>
              <a:t>природных вод, в 1906 г. – 1923 г. – профессор Томского университета. </a:t>
            </a:r>
          </a:p>
        </p:txBody>
      </p:sp>
    </p:spTree>
    <p:extLst>
      <p:ext uri="{BB962C8B-B14F-4D97-AF65-F5344CB8AC3E}">
        <p14:creationId xmlns:p14="http://schemas.microsoft.com/office/powerpoint/2010/main" val="35060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364093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https://ecology.gpntb.ru/JubVernad/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4517"/>
            <a:ext cx="856995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82840"/>
            <a:ext cx="3024336" cy="260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47564" y="764704"/>
            <a:ext cx="2664296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1089317"/>
            <a:ext cx="45720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smtClean="0"/>
              <a:t>Борис </a:t>
            </a:r>
            <a:r>
              <a:rPr lang="ru-RU" b="1" dirty="0" err="1"/>
              <a:t>Адольфович</a:t>
            </a:r>
            <a:r>
              <a:rPr lang="ru-RU" b="1" dirty="0"/>
              <a:t> </a:t>
            </a:r>
            <a:r>
              <a:rPr lang="ru-RU" b="1" dirty="0" err="1" smtClean="0"/>
              <a:t>Лури</a:t>
            </a:r>
            <a:endParaRPr lang="ru-RU" b="1" dirty="0" smtClean="0"/>
          </a:p>
          <a:p>
            <a:r>
              <a:rPr lang="ru-RU" dirty="0" smtClean="0"/>
              <a:t>(</a:t>
            </a:r>
            <a:r>
              <a:rPr lang="ru-RU" dirty="0"/>
              <a:t>1877 г. – 1905 г.) </a:t>
            </a:r>
            <a:endParaRPr lang="ru-RU" dirty="0" smtClean="0"/>
          </a:p>
          <a:p>
            <a:r>
              <a:rPr lang="ru-RU" dirty="0" smtClean="0"/>
              <a:t>Минералог, окончил </a:t>
            </a:r>
            <a:r>
              <a:rPr lang="ru-RU" dirty="0"/>
              <a:t>физико-математический факультет Московского университета в 1901 г., в 1900 г. опубликовал результаты кристаллографического исследования, выполненного под руководством В.И. Вернадского. Студент Петербургского горного института (с 1902 г.), геолог, любимый ученик Вернадского В.И. </a:t>
            </a:r>
            <a:endParaRPr lang="ru-RU" dirty="0" smtClean="0"/>
          </a:p>
          <a:p>
            <a:r>
              <a:rPr lang="ru-RU" dirty="0" smtClean="0"/>
              <a:t>Убит шальной </a:t>
            </a:r>
            <a:r>
              <a:rPr lang="ru-RU" dirty="0"/>
              <a:t>пулей в "Кровавое воскресенье" 9 января 1905 при разгоне демонстрации в Петербурге.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22108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(фото из архива семьи Антоновых, Б. А. </a:t>
            </a:r>
            <a:r>
              <a:rPr lang="ru-RU" dirty="0" err="1"/>
              <a:t>Лури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8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57350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0121" y="404664"/>
            <a:ext cx="6462464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Анатолий </a:t>
            </a:r>
            <a:r>
              <a:rPr lang="ru-RU" b="1" dirty="0" err="1"/>
              <a:t>Орестович</a:t>
            </a:r>
            <a:r>
              <a:rPr lang="ru-RU" b="1" dirty="0"/>
              <a:t> Шкляревский </a:t>
            </a:r>
            <a:r>
              <a:rPr lang="ru-RU" i="1" dirty="0"/>
              <a:t>(1869 г. – 1902 г.)</a:t>
            </a:r>
            <a:r>
              <a:rPr lang="ru-RU" dirty="0"/>
              <a:t> – минералог, один из первых учеников, а по окончании курса ассистент В. И. Вернадского, хранитель Минералогического кабинета (1894–1897 гг.), активно участвовал в его реорганизации. Обрабатывал коллекцию, в 1898 г. опубликовал на французском языке каталог метеоритов, хранящихся в Минералогическом кабинете в «Ежегоднике по геологии и минералогии России». В период с 1898 по 1901 г. изучал минералогию южных районов европейской части России, например, в 1898 г. исследовал месторождения каменной соли и меди в </a:t>
            </a:r>
            <a:r>
              <a:rPr lang="ru-RU" dirty="0" err="1"/>
              <a:t>Бахмутском</a:t>
            </a:r>
            <a:r>
              <a:rPr lang="ru-RU" dirty="0"/>
              <a:t> уезде, проявления свинцово-цинковых руд Нагольного кряжа и окрестности Изюма. Собирал в экспедициях образцы различных руд и горных пород. За время учебы и работы А. О. Шкляревский передал в музей около 200 образцов. </a:t>
            </a:r>
            <a:endParaRPr lang="ru-RU" dirty="0" smtClean="0"/>
          </a:p>
          <a:p>
            <a:r>
              <a:rPr lang="ru-RU" dirty="0" smtClean="0"/>
              <a:t>Умер </a:t>
            </a:r>
            <a:r>
              <a:rPr lang="ru-RU" dirty="0"/>
              <a:t>В 1902 г. от горловой чахотки, которая в значительной степени была вызвана постоянной и ежедневной возней в пыли старых коллекций.</a:t>
            </a:r>
          </a:p>
        </p:txBody>
      </p:sp>
    </p:spTree>
    <p:extLst>
      <p:ext uri="{BB962C8B-B14F-4D97-AF65-F5344CB8AC3E}">
        <p14:creationId xmlns:p14="http://schemas.microsoft.com/office/powerpoint/2010/main" val="3146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364093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https://ecology.gpntb.ru/JubVernad/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4517"/>
            <a:ext cx="8569959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82840"/>
            <a:ext cx="3024336" cy="260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581128"/>
            <a:ext cx="511114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Спасибо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внимание!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Группа развития проектов в области экологии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и устойчивого развития ГПНТБ России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bef001@gpntb.ru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kav@gpntb.ru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2108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«</a:t>
            </a:r>
            <a:r>
              <a:rPr lang="ru-RU" sz="2000" b="1" i="1" dirty="0"/>
              <a:t>Я старый студент Петербургского Университета выпуска 1885 г., в блестящую пору его жизни – ученик Докучаева, Менделеева, Фаминцына, </a:t>
            </a:r>
            <a:r>
              <a:rPr lang="ru-RU" sz="2000" b="1" i="1" dirty="0" err="1"/>
              <a:t>Глазенапа</a:t>
            </a:r>
            <a:r>
              <a:rPr lang="ru-RU" sz="2000" b="1" i="1" dirty="0"/>
              <a:t>, </a:t>
            </a:r>
            <a:r>
              <a:rPr lang="ru-RU" sz="2000" b="1" i="1" dirty="0" err="1"/>
              <a:t>Иностранцева</a:t>
            </a:r>
            <a:r>
              <a:rPr lang="ru-RU" sz="2000" b="1" i="1" dirty="0"/>
              <a:t>, Бекетова, </a:t>
            </a:r>
            <a:r>
              <a:rPr lang="ru-RU" sz="2000" b="1" i="1" dirty="0" err="1"/>
              <a:t>Меншуткина</a:t>
            </a:r>
            <a:r>
              <a:rPr lang="ru-RU" sz="2000" b="1" i="1" dirty="0"/>
              <a:t>, </a:t>
            </a:r>
            <a:r>
              <a:rPr lang="ru-RU" sz="2000" b="1" i="1" dirty="0" err="1"/>
              <a:t>Костычева</a:t>
            </a:r>
            <a:r>
              <a:rPr lang="ru-RU" sz="2000" b="1" i="1" dirty="0"/>
              <a:t>, </a:t>
            </a:r>
            <a:r>
              <a:rPr lang="ru-RU" sz="2000" b="1" i="1" dirty="0" err="1"/>
              <a:t>Воейкова</a:t>
            </a:r>
            <a:r>
              <a:rPr lang="ru-RU" sz="2000" b="1" i="1" dirty="0"/>
              <a:t>, </a:t>
            </a:r>
            <a:r>
              <a:rPr lang="ru-RU" sz="2000" b="1" i="1" dirty="0" err="1"/>
              <a:t>Фандерфлита</a:t>
            </a:r>
            <a:r>
              <a:rPr lang="ru-RU" sz="2000" b="1" i="1" dirty="0"/>
              <a:t>, Петрушевского, Богданова, Вагнера. Всё моё университетское прошлое оказало решающее влияние на мою жизнь» </a:t>
            </a:r>
            <a:r>
              <a:rPr lang="ru-RU" sz="2000" dirty="0"/>
              <a:t>[В. И. Вернадский, из письма в организационный комитет по случаю 120-летнего юбилея университета, 1939 год</a:t>
            </a:r>
            <a:r>
              <a:rPr lang="ru-RU" sz="2000" dirty="0" smtClean="0"/>
              <a:t>]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7340"/>
            <a:ext cx="2970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Круг В. И. Вернадского</a:t>
            </a:r>
          </a:p>
          <a:p>
            <a:r>
              <a:rPr lang="ru-RU" sz="2200" b="1" dirty="0" smtClean="0"/>
              <a:t>Учителя </a:t>
            </a:r>
            <a:endParaRPr lang="ru-RU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3796"/>
            <a:ext cx="5582196" cy="3109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167640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098789"/>
            <a:ext cx="387644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Василий Васильевич Докучаев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(</a:t>
            </a:r>
            <a:r>
              <a:rPr lang="ru-RU" i="1" dirty="0"/>
              <a:t>1 марта 1846 г</a:t>
            </a:r>
            <a:r>
              <a:rPr lang="ru-RU" i="1" dirty="0" smtClean="0"/>
              <a:t>. – 8 </a:t>
            </a:r>
            <a:r>
              <a:rPr lang="ru-RU" i="1" dirty="0"/>
              <a:t>ноября 1903 г.)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русский </a:t>
            </a:r>
            <a:r>
              <a:rPr lang="ru-RU" b="1" dirty="0"/>
              <a:t>геолог и </a:t>
            </a:r>
            <a:r>
              <a:rPr lang="ru-RU" b="1" dirty="0" smtClean="0"/>
              <a:t>почвовед</a:t>
            </a:r>
            <a:r>
              <a:rPr lang="ru-RU" dirty="0" smtClean="0"/>
              <a:t>. Профессор </a:t>
            </a:r>
            <a:r>
              <a:rPr lang="ru-RU" dirty="0"/>
              <a:t>минералогии и кристаллографии  Санкт-Петербургского университета (1884 г. - 1897 г</a:t>
            </a:r>
            <a:r>
              <a:rPr lang="ru-RU" dirty="0" smtClean="0"/>
              <a:t>.).</a:t>
            </a:r>
            <a:r>
              <a:rPr lang="ru-RU" dirty="0"/>
              <a:t> 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36" y="764705"/>
            <a:ext cx="1663027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098789"/>
            <a:ext cx="45720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/>
              <a:t>Дмитрий Иванович Менделеев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(</a:t>
            </a:r>
            <a:r>
              <a:rPr lang="ru-RU" i="1" dirty="0"/>
              <a:t>27 </a:t>
            </a:r>
            <a:r>
              <a:rPr lang="ru-RU" i="1" dirty="0" smtClean="0"/>
              <a:t>января </a:t>
            </a:r>
            <a:r>
              <a:rPr lang="ru-RU" i="1" dirty="0"/>
              <a:t>1834 г. – </a:t>
            </a:r>
            <a:r>
              <a:rPr lang="ru-RU" i="1" dirty="0" smtClean="0"/>
              <a:t>20 </a:t>
            </a:r>
            <a:r>
              <a:rPr lang="ru-RU" i="1" dirty="0"/>
              <a:t>января </a:t>
            </a:r>
            <a:r>
              <a:rPr lang="ru-RU" i="1" dirty="0" smtClean="0"/>
              <a:t> </a:t>
            </a:r>
            <a:r>
              <a:rPr lang="ru-RU" i="1" dirty="0"/>
              <a:t>1907 г.)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русский </a:t>
            </a:r>
            <a:r>
              <a:rPr lang="ru-RU" dirty="0"/>
              <a:t>учёный-энциклопедист: </a:t>
            </a:r>
            <a:r>
              <a:rPr lang="ru-RU" b="1" dirty="0"/>
              <a:t>химик, </a:t>
            </a:r>
            <a:r>
              <a:rPr lang="ru-RU" b="1" dirty="0" err="1"/>
              <a:t>физикохимик</a:t>
            </a:r>
            <a:r>
              <a:rPr lang="ru-RU" b="1" dirty="0"/>
              <a:t>, физик, метролог, экономист, технолог, геолог, метеоролог, нефтяник, педагог, воздухоплаватель, приборостроитель</a:t>
            </a:r>
            <a:r>
              <a:rPr lang="ru-RU" dirty="0"/>
              <a:t>. Профессор Императорского Санкт-Петербургского университета; член-корреспондент (по разряду «физический») Императорской Санкт-Петербургской Академии </a:t>
            </a:r>
            <a:r>
              <a:rPr lang="ru-RU" dirty="0" smtClean="0"/>
              <a:t>наук.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3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2" y="616747"/>
            <a:ext cx="1973166" cy="2839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6121" y="3645024"/>
            <a:ext cx="3888432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Александр Александрович Иностранцев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i="1" dirty="0" smtClean="0"/>
              <a:t>(</a:t>
            </a:r>
            <a:r>
              <a:rPr lang="ru-RU" sz="1600" i="1" dirty="0"/>
              <a:t>12 </a:t>
            </a:r>
            <a:r>
              <a:rPr lang="ru-RU" sz="1600" i="1" dirty="0" smtClean="0"/>
              <a:t>июля </a:t>
            </a:r>
            <a:r>
              <a:rPr lang="ru-RU" sz="1600" i="1" dirty="0"/>
              <a:t>1843 г. – </a:t>
            </a:r>
            <a:r>
              <a:rPr lang="ru-RU" sz="1600" i="1" dirty="0" smtClean="0"/>
              <a:t> </a:t>
            </a:r>
            <a:r>
              <a:rPr lang="ru-RU" sz="1600" i="1" dirty="0"/>
              <a:t>31 декабря 1919 г.)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русский </a:t>
            </a:r>
            <a:r>
              <a:rPr lang="ru-RU" sz="1600" b="1" dirty="0"/>
              <a:t>учёный-геолог, петрограф, палеонтолог, </a:t>
            </a:r>
            <a:r>
              <a:rPr lang="ru-RU" sz="1600" dirty="0"/>
              <a:t>профессор Санкт-Петербургского университета, член-корреспондент Петербургской Академии наук (с 1901г.). Один из основателей и председатель (с 1888 г.) Общества любителей естествознания, антропологии и этнографии.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5956"/>
            <a:ext cx="2016224" cy="283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116" y="3645024"/>
            <a:ext cx="3746566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Павел Андреевич </a:t>
            </a:r>
            <a:r>
              <a:rPr lang="ru-RU" sz="1600" b="1" dirty="0" err="1"/>
              <a:t>Костычев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i="1" dirty="0" smtClean="0"/>
              <a:t>(12 февраля </a:t>
            </a:r>
            <a:r>
              <a:rPr lang="ru-RU" sz="1600" i="1" dirty="0"/>
              <a:t>1845 г. – </a:t>
            </a:r>
            <a:r>
              <a:rPr lang="ru-RU" sz="1600" i="1" dirty="0" smtClean="0"/>
              <a:t>21 </a:t>
            </a:r>
            <a:r>
              <a:rPr lang="ru-RU" sz="1600" i="1" dirty="0"/>
              <a:t>ноября </a:t>
            </a:r>
            <a:r>
              <a:rPr lang="ru-RU" sz="1600" i="1" dirty="0" smtClean="0"/>
              <a:t>1895 </a:t>
            </a:r>
            <a:r>
              <a:rPr lang="ru-RU" sz="1600" i="1" dirty="0"/>
              <a:t>г.)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российский </a:t>
            </a:r>
            <a:r>
              <a:rPr lang="ru-RU" sz="1600" dirty="0"/>
              <a:t>профессор, </a:t>
            </a:r>
            <a:r>
              <a:rPr lang="ru-RU" sz="1600" b="1" dirty="0"/>
              <a:t>агрохимик, почвовед, микробиолог и геоботаник, один из основателей агрономического почвоведения. </a:t>
            </a:r>
            <a:r>
              <a:rPr lang="ru-RU" sz="1600" dirty="0"/>
              <a:t>С 1876 года преподавал на кафедре агрономии в Санкт-Петербургском университете, где стал профессором.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116" y="18569"/>
            <a:ext cx="407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Геология, минералогия почвоведение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5346" y="4834024"/>
            <a:ext cx="430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8352"/>
            <a:ext cx="1656184" cy="214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8297" y="3181242"/>
            <a:ext cx="2555776" cy="3293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Николай Александрович </a:t>
            </a:r>
            <a:r>
              <a:rPr lang="ru-RU" sz="1600" b="1" dirty="0" err="1" smtClean="0"/>
              <a:t>Меншуткин</a:t>
            </a:r>
            <a:endParaRPr lang="ru-RU" sz="1600" b="1" dirty="0" smtClean="0"/>
          </a:p>
          <a:p>
            <a:r>
              <a:rPr lang="ru-RU" sz="1600" i="1" dirty="0" smtClean="0"/>
              <a:t>(12 октября </a:t>
            </a:r>
            <a:r>
              <a:rPr lang="ru-RU" sz="1600" i="1" dirty="0"/>
              <a:t>1842 г – 23 января </a:t>
            </a:r>
            <a:r>
              <a:rPr lang="ru-RU" sz="1600" i="1" dirty="0" smtClean="0"/>
              <a:t>1907 </a:t>
            </a:r>
            <a:r>
              <a:rPr lang="ru-RU" sz="1600" i="1" dirty="0"/>
              <a:t>г.)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русский </a:t>
            </a:r>
            <a:r>
              <a:rPr lang="ru-RU" sz="1600" b="1" dirty="0"/>
              <a:t>химик</a:t>
            </a:r>
            <a:r>
              <a:rPr lang="ru-RU" sz="1600" dirty="0"/>
              <a:t>. С 1865 по 1902 г. преподавал в Санкт-Петербургском университете, с 1869 - профессор; в 1902-1907 гг. - профессор Петербургского политехнического института.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536"/>
            <a:ext cx="16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Химия, физика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5" y="632978"/>
            <a:ext cx="161925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1" y="3202808"/>
            <a:ext cx="2520280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Пётр Петрович </a:t>
            </a:r>
            <a:r>
              <a:rPr lang="ru-RU" sz="1600" b="1" dirty="0" smtClean="0"/>
              <a:t>Фан-дер-Флит</a:t>
            </a:r>
          </a:p>
          <a:p>
            <a:r>
              <a:rPr lang="ru-RU" sz="1600" i="1" dirty="0" smtClean="0"/>
              <a:t>(1839 </a:t>
            </a:r>
            <a:r>
              <a:rPr lang="ru-RU" sz="1600" i="1" dirty="0"/>
              <a:t>г. – 28 июля </a:t>
            </a:r>
            <a:r>
              <a:rPr lang="ru-RU" sz="1600" i="1" dirty="0" smtClean="0"/>
              <a:t>1904 </a:t>
            </a:r>
            <a:r>
              <a:rPr lang="ru-RU" sz="1600" i="1" dirty="0"/>
              <a:t>г.)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русский </a:t>
            </a:r>
            <a:r>
              <a:rPr lang="ru-RU" sz="1600" b="1" dirty="0"/>
              <a:t>физик</a:t>
            </a:r>
            <a:r>
              <a:rPr lang="ru-RU" sz="1600" dirty="0"/>
              <a:t>, заслуженный профессор Санкт-Петербургского университета. Был в числе соучредителей Физического общества при Санкт-Петербургском университете.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8352"/>
            <a:ext cx="160020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08550" y="3181242"/>
            <a:ext cx="2915816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Фёдор Фомич Петрушевский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i="1" dirty="0" smtClean="0"/>
              <a:t>(</a:t>
            </a:r>
            <a:r>
              <a:rPr lang="ru-RU" sz="1600" i="1" dirty="0"/>
              <a:t>24 марта </a:t>
            </a:r>
            <a:r>
              <a:rPr lang="ru-RU" sz="1600" i="1" dirty="0" smtClean="0"/>
              <a:t>1828 </a:t>
            </a:r>
            <a:r>
              <a:rPr lang="ru-RU" sz="1600" i="1" dirty="0"/>
              <a:t>г. – 17 февраля </a:t>
            </a:r>
            <a:r>
              <a:rPr lang="ru-RU" sz="1600" i="1" dirty="0" smtClean="0"/>
              <a:t>1904 </a:t>
            </a:r>
            <a:r>
              <a:rPr lang="ru-RU" sz="1600" i="1" dirty="0"/>
              <a:t>г.)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русский </a:t>
            </a:r>
            <a:r>
              <a:rPr lang="ru-RU" sz="1600" b="1" dirty="0"/>
              <a:t>физик</a:t>
            </a:r>
            <a:r>
              <a:rPr lang="ru-RU" sz="1600" dirty="0"/>
              <a:t>, заслуженный профессор Императорского Санкт-Петербургского университета, действительный статский советник (с 1878 г.). Изобрёл ряд оптических приборов. Работы в большинстве относятся к электромагнетизму и оптике. </a:t>
            </a:r>
          </a:p>
        </p:txBody>
      </p:sp>
    </p:spTree>
    <p:extLst>
      <p:ext uri="{BB962C8B-B14F-4D97-AF65-F5344CB8AC3E}">
        <p14:creationId xmlns:p14="http://schemas.microsoft.com/office/powerpoint/2010/main" val="4010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817"/>
            <a:ext cx="1669324" cy="247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500" y="2963763"/>
            <a:ext cx="3161364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Сергей </a:t>
            </a:r>
            <a:r>
              <a:rPr lang="ru-RU" sz="1600" b="1" dirty="0"/>
              <a:t>Павлович фон </a:t>
            </a:r>
            <a:r>
              <a:rPr lang="ru-RU" sz="1600" b="1" dirty="0" err="1"/>
              <a:t>Глазенап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i="1" dirty="0" smtClean="0"/>
              <a:t>(13 </a:t>
            </a:r>
            <a:r>
              <a:rPr lang="ru-RU" sz="1600" i="1" dirty="0"/>
              <a:t>сентября 1848 г. – 12 апреля 1937 г.)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русский </a:t>
            </a:r>
            <a:r>
              <a:rPr lang="ru-RU" sz="1600" dirty="0"/>
              <a:t>и советский </a:t>
            </a:r>
            <a:r>
              <a:rPr lang="ru-RU" sz="1600" b="1" dirty="0"/>
              <a:t>астроном,</a:t>
            </a:r>
            <a:r>
              <a:rPr lang="ru-RU" sz="1600" dirty="0"/>
              <a:t> член-корреспондент (1928), почётный член (1929) АН СССР. Герой Труда (1932). С начала 1877 года в качестве приват-доцент он начал преподавать в Санкт-Петербургском университете. </a:t>
            </a:r>
            <a:r>
              <a:rPr lang="ru-RU" sz="1600" dirty="0" smtClean="0"/>
              <a:t>С</a:t>
            </a:r>
            <a:r>
              <a:rPr lang="ru-RU" sz="1600" dirty="0"/>
              <a:t>. П. фон </a:t>
            </a:r>
            <a:r>
              <a:rPr lang="ru-RU" sz="1600" dirty="0" err="1"/>
              <a:t>Глазенап</a:t>
            </a:r>
            <a:r>
              <a:rPr lang="ru-RU" sz="1600" dirty="0"/>
              <a:t> стал третьим по счёту профессором астрономии Петербургского университета.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151"/>
            <a:ext cx="1742624" cy="2763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068960"/>
            <a:ext cx="4572000" cy="24929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1400" b="1" dirty="0"/>
              <a:t>Александр Иванович </a:t>
            </a:r>
            <a:r>
              <a:rPr lang="ru-RU" sz="1400" b="1" dirty="0" err="1"/>
              <a:t>Воейков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i="1" dirty="0" smtClean="0"/>
              <a:t>(</a:t>
            </a:r>
            <a:r>
              <a:rPr lang="ru-RU" sz="1400" i="1" dirty="0"/>
              <a:t>8 </a:t>
            </a:r>
            <a:r>
              <a:rPr lang="ru-RU" sz="1400" i="1" dirty="0" smtClean="0"/>
              <a:t> </a:t>
            </a:r>
            <a:r>
              <a:rPr lang="ru-RU" sz="1400" i="1" dirty="0"/>
              <a:t>мая 1842 г. – 27 </a:t>
            </a:r>
            <a:r>
              <a:rPr lang="ru-RU" sz="1400" i="1" dirty="0" smtClean="0"/>
              <a:t>января </a:t>
            </a:r>
            <a:r>
              <a:rPr lang="ru-RU" sz="1400" i="1" dirty="0"/>
              <a:t>1916 г.)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/>
              <a:t>русский </a:t>
            </a:r>
            <a:r>
              <a:rPr lang="ru-RU" sz="1400" b="1" dirty="0"/>
              <a:t>метеоролог, климатолог и географ, создатель сельскохозяйственной </a:t>
            </a:r>
            <a:r>
              <a:rPr lang="ru-RU" sz="1400" b="1" dirty="0" smtClean="0"/>
              <a:t>метеорологии</a:t>
            </a:r>
            <a:r>
              <a:rPr lang="ru-RU" sz="1400" dirty="0" smtClean="0"/>
              <a:t>. </a:t>
            </a:r>
            <a:r>
              <a:rPr lang="ru-RU" sz="1400" dirty="0"/>
              <a:t>В 1882 году избран приват-доцентом в Санкт-Петербургский университет по кафедре физической географии, в 1885 году назначен экстраординарным, в 1887 году – ординарным профессором по той же кафедре. </a:t>
            </a:r>
            <a:r>
              <a:rPr lang="ru-RU" sz="1400" dirty="0" err="1"/>
              <a:t>Воейков</a:t>
            </a:r>
            <a:r>
              <a:rPr lang="ru-RU" sz="1400" dirty="0"/>
              <a:t> состоял (с 1883 года) председателем метеорологической комиссии Императорского Русского географического </a:t>
            </a:r>
            <a:r>
              <a:rPr lang="ru-RU" sz="1400" dirty="0" smtClean="0"/>
              <a:t>общества.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020" y="7485"/>
            <a:ext cx="293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Астрономия метеорология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4" y="5586225"/>
            <a:ext cx="5778145" cy="129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7990"/>
            <a:ext cx="111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Ботаника</a:t>
            </a:r>
            <a:endParaRPr lang="ru-RU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0" y="836712"/>
            <a:ext cx="1813189" cy="2368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90051"/>
            <a:ext cx="374441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Андрей Сергеевич </a:t>
            </a:r>
            <a:r>
              <a:rPr lang="ru-RU" b="1" dirty="0" smtClean="0"/>
              <a:t>Фаминцын</a:t>
            </a:r>
          </a:p>
          <a:p>
            <a:r>
              <a:rPr lang="ru-RU" i="1" dirty="0" smtClean="0"/>
              <a:t>(</a:t>
            </a:r>
            <a:r>
              <a:rPr lang="ru-RU" i="1" dirty="0"/>
              <a:t>17 </a:t>
            </a:r>
            <a:r>
              <a:rPr lang="ru-RU" i="1" dirty="0" smtClean="0"/>
              <a:t>июня </a:t>
            </a:r>
            <a:r>
              <a:rPr lang="ru-RU" i="1" dirty="0"/>
              <a:t>1835 г. – 8 декабря </a:t>
            </a:r>
            <a:r>
              <a:rPr lang="ru-RU" i="1" dirty="0" smtClean="0"/>
              <a:t>1918 г</a:t>
            </a:r>
            <a:r>
              <a:rPr lang="ru-RU" i="1" dirty="0"/>
              <a:t>.)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русский </a:t>
            </a:r>
            <a:r>
              <a:rPr lang="ru-RU" b="1" dirty="0"/>
              <a:t>ботаник</a:t>
            </a:r>
            <a:r>
              <a:rPr lang="ru-RU" dirty="0"/>
              <a:t>, ординарный профессор Санкт-Петербургского университета, ординарный академик Императорской Санкт-Петербургской Академии наук (экстраординарный с 1883 года, ординарный с 1891 года), общественный деятель.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1815234" cy="2216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3390051"/>
            <a:ext cx="4572000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1600" b="1" dirty="0"/>
              <a:t>Андрей Николаевич Бекетов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i="1" dirty="0" smtClean="0"/>
              <a:t>(</a:t>
            </a:r>
            <a:r>
              <a:rPr lang="ru-RU" sz="1600" i="1" dirty="0"/>
              <a:t>26 ноября </a:t>
            </a:r>
            <a:r>
              <a:rPr lang="ru-RU" sz="1600" i="1" dirty="0" smtClean="0"/>
              <a:t>1825 </a:t>
            </a:r>
            <a:r>
              <a:rPr lang="ru-RU" sz="1600" i="1" dirty="0"/>
              <a:t>г. – 1 </a:t>
            </a:r>
            <a:r>
              <a:rPr lang="ru-RU" sz="1600" i="1" dirty="0" smtClean="0"/>
              <a:t>июля </a:t>
            </a:r>
            <a:r>
              <a:rPr lang="ru-RU" sz="1600" i="1" dirty="0"/>
              <a:t>1902 г.)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русский </a:t>
            </a:r>
            <a:r>
              <a:rPr lang="ru-RU" sz="1600" b="1" dirty="0"/>
              <a:t>ботаник, педагог, организатор и популяризатор науки, общественный деятель, ботаник (морфолог, систематик, ботаник-географ). Основоположник географии растительности в России.</a:t>
            </a:r>
            <a:r>
              <a:rPr lang="ru-RU" sz="1600" dirty="0"/>
              <a:t> Заслуженный профессор, ординарный профессор и ректор Императорского Санкт-Петербургского университета. Член-корреспондент (1891 г.) и почётный член (1895 г.) Петербургской академии </a:t>
            </a:r>
            <a:r>
              <a:rPr lang="ru-RU" sz="1600" dirty="0" smtClean="0"/>
              <a:t>наук.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132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1800200" cy="220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284984"/>
            <a:ext cx="2808312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Модест </a:t>
            </a:r>
            <a:r>
              <a:rPr lang="ru-RU" b="1" dirty="0"/>
              <a:t>Николаевич Богданов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(</a:t>
            </a:r>
            <a:r>
              <a:rPr lang="ru-RU" i="1" dirty="0"/>
              <a:t>1841 г. – 1888 г.)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русский </a:t>
            </a:r>
            <a:r>
              <a:rPr lang="ru-RU" b="1" dirty="0"/>
              <a:t>зоолог и путешественник</a:t>
            </a:r>
            <a:r>
              <a:rPr lang="ru-RU" dirty="0"/>
              <a:t>. В 1878 году переехал в Санкт-Петербург, где получил степень доцента зоологии Петербургского университета.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33" y="591794"/>
            <a:ext cx="1811037" cy="2477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3501008"/>
            <a:ext cx="45720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/>
              <a:t>Николай Петрович Вагнер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(</a:t>
            </a:r>
            <a:r>
              <a:rPr lang="ru-RU" i="1" dirty="0"/>
              <a:t>18 </a:t>
            </a:r>
            <a:r>
              <a:rPr lang="ru-RU" i="1" dirty="0" smtClean="0"/>
              <a:t>июля </a:t>
            </a:r>
            <a:r>
              <a:rPr lang="ru-RU" i="1" dirty="0"/>
              <a:t>1829 г. – 21 марта </a:t>
            </a:r>
            <a:r>
              <a:rPr lang="ru-RU" i="1" dirty="0" smtClean="0"/>
              <a:t>1907 </a:t>
            </a:r>
            <a:r>
              <a:rPr lang="ru-RU" i="1" dirty="0"/>
              <a:t>г.)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русский </a:t>
            </a:r>
            <a:r>
              <a:rPr lang="ru-RU" b="1" dirty="0"/>
              <a:t>зоолог</a:t>
            </a:r>
            <a:r>
              <a:rPr lang="ru-RU" dirty="0"/>
              <a:t>, Действительный статский советник (1876 г.). Заслуженный профессор Императорского Санкт-Петербургского университета (1879 г.). Член-корреспондент Императорской Санкт-Петербургской академии наук (1898 г</a:t>
            </a:r>
            <a:r>
              <a:rPr lang="ru-RU" dirty="0" smtClean="0"/>
              <a:t>.).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3166" y="188640"/>
            <a:ext cx="116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Зоология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9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687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Ф. Бычкова</dc:creator>
  <cp:lastModifiedBy>Инна В. Ермилина</cp:lastModifiedBy>
  <cp:revision>40</cp:revision>
  <dcterms:created xsi:type="dcterms:W3CDTF">2023-04-06T09:51:05Z</dcterms:created>
  <dcterms:modified xsi:type="dcterms:W3CDTF">2023-05-02T14:16:13Z</dcterms:modified>
</cp:coreProperties>
</file>