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3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AB5CAB71-57A2-4D6C-B579-7F46177D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DA97B7-D377-4FA3-A991-C31D6602668C}" type="slidenum">
              <a:rPr lang="en-US" smtClean="0">
                <a:ea typeface="Microsoft YaHei" charset="-122"/>
              </a:rPr>
              <a:pPr/>
              <a:t>1</a:t>
            </a:fld>
            <a:endParaRPr lang="en-US" smtClean="0">
              <a:ea typeface="Microsoft YaHei" charset="-122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E8DCBD-BFCF-4D74-A43D-4091F7B48A03}" type="slidenum">
              <a:rPr lang="en-US" smtClean="0">
                <a:ea typeface="Microsoft YaHei" charset="-122"/>
              </a:rPr>
              <a:pPr/>
              <a:t>10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ADD15E-8F58-498A-AFC8-B471073E8ABC}" type="slidenum">
              <a:rPr lang="en-US" smtClean="0">
                <a:ea typeface="Microsoft YaHei" charset="-122"/>
              </a:rPr>
              <a:pPr/>
              <a:t>11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096E67-1394-4375-B603-B6BDB152352B}" type="slidenum">
              <a:rPr lang="en-US" smtClean="0">
                <a:ea typeface="Microsoft YaHei" charset="-122"/>
              </a:rPr>
              <a:pPr/>
              <a:t>12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2FDAA3-5C9F-4088-B7D8-4535949517C1}" type="slidenum">
              <a:rPr lang="en-US" smtClean="0">
                <a:ea typeface="Microsoft YaHei" charset="-122"/>
              </a:rPr>
              <a:pPr/>
              <a:t>13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474D6C0-91C0-43B7-B68C-2511ED2F06F8}" type="slidenum">
              <a:rPr lang="en-US" smtClean="0">
                <a:ea typeface="Microsoft YaHei" charset="-122"/>
              </a:rPr>
              <a:pPr/>
              <a:t>14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5F2FA1-7352-4017-9F63-79C7EBE884D4}" type="slidenum">
              <a:rPr lang="en-US" smtClean="0">
                <a:ea typeface="Microsoft YaHei" charset="-122"/>
              </a:rPr>
              <a:pPr/>
              <a:t>15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7AF838F-6D74-493B-994F-39D3018DC848}" type="slidenum">
              <a:rPr lang="en-US" smtClean="0">
                <a:ea typeface="Microsoft YaHei" charset="-122"/>
              </a:rPr>
              <a:pPr/>
              <a:t>16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ACFF24-A162-45E2-997C-9203C57A1D46}" type="slidenum">
              <a:rPr lang="en-US" smtClean="0">
                <a:ea typeface="Microsoft YaHei" charset="-122"/>
              </a:rPr>
              <a:pPr/>
              <a:t>17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189DC5-DA29-4BC3-A58C-0F9B26484A5A}" type="slidenum">
              <a:rPr lang="en-US" smtClean="0">
                <a:ea typeface="Microsoft YaHei" charset="-122"/>
              </a:rPr>
              <a:pPr/>
              <a:t>18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017A1F-07DF-4115-AA0D-89F5823D82DB}" type="slidenum">
              <a:rPr lang="en-US" smtClean="0">
                <a:ea typeface="Microsoft YaHei" charset="-122"/>
              </a:rPr>
              <a:pPr/>
              <a:t>19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F354157-422E-4B65-945F-9F77766642BD}" type="slidenum">
              <a:rPr lang="en-US" smtClean="0">
                <a:ea typeface="Microsoft YaHei" charset="-122"/>
              </a:rPr>
              <a:pPr/>
              <a:t>2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F4535A-34A4-414B-9EE6-D56B76387D3B}" type="slidenum">
              <a:rPr lang="en-US" smtClean="0">
                <a:ea typeface="Microsoft YaHei" charset="-122"/>
              </a:rPr>
              <a:pPr/>
              <a:t>20</a:t>
            </a:fld>
            <a:endParaRPr lang="en-US" smtClean="0">
              <a:ea typeface="Microsoft YaHei" charset="-122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9C6D77D-7B45-4590-8144-5CB6D3B921D2}" type="slidenum">
              <a:rPr lang="en-US" smtClean="0">
                <a:ea typeface="Microsoft YaHei" charset="-122"/>
              </a:rPr>
              <a:pPr/>
              <a:t>21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7871A70-F48F-43D9-A12D-8EB5CCBFF020}" type="slidenum">
              <a:rPr lang="en-US" smtClean="0">
                <a:ea typeface="Microsoft YaHei" charset="-122"/>
              </a:rPr>
              <a:pPr/>
              <a:t>22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584DD6-7BAF-4F77-ABAA-4D2C4AA5D3D0}" type="slidenum">
              <a:rPr lang="en-US" smtClean="0">
                <a:ea typeface="Microsoft YaHei" charset="-122"/>
              </a:rPr>
              <a:pPr/>
              <a:t>23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9D84D2-06AD-4187-8EC4-478E22C55D6F}" type="slidenum">
              <a:rPr lang="en-US" smtClean="0">
                <a:ea typeface="Microsoft YaHei" charset="-122"/>
              </a:rPr>
              <a:pPr/>
              <a:t>24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5B9F6B7-DD6C-411B-BA92-74AD7DF465C8}" type="slidenum">
              <a:rPr lang="en-US" smtClean="0">
                <a:ea typeface="Microsoft YaHei" charset="-122"/>
              </a:rPr>
              <a:pPr/>
              <a:t>25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35C799D-14DB-4049-94EB-55BFDA713ED3}" type="slidenum">
              <a:rPr lang="en-US" smtClean="0">
                <a:ea typeface="Microsoft YaHei" charset="-122"/>
              </a:rPr>
              <a:pPr/>
              <a:t>26</a:t>
            </a:fld>
            <a:endParaRPr lang="en-US" smtClean="0">
              <a:ea typeface="Microsoft YaHei" charset="-122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7ADDBC-7944-4AE2-B552-5FFBCBB36D17}" type="slidenum">
              <a:rPr lang="en-US" smtClean="0">
                <a:ea typeface="Microsoft YaHei" charset="-122"/>
              </a:rPr>
              <a:pPr/>
              <a:t>3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BC7ECA-3695-41ED-B482-578A53859008}" type="slidenum">
              <a:rPr lang="en-US" smtClean="0">
                <a:ea typeface="Microsoft YaHei" charset="-122"/>
              </a:rPr>
              <a:pPr/>
              <a:t>4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6192BB-9175-4A51-8598-E4D8651C7419}" type="slidenum">
              <a:rPr lang="en-US" smtClean="0">
                <a:ea typeface="Microsoft YaHei" charset="-122"/>
              </a:rPr>
              <a:pPr/>
              <a:t>5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8C08EF2-EA2F-4630-80EC-81227D2EB7FD}" type="slidenum">
              <a:rPr lang="en-US" smtClean="0">
                <a:ea typeface="Microsoft YaHei" charset="-122"/>
              </a:rPr>
              <a:pPr/>
              <a:t>6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879D105-1734-4FCA-B62F-43E3E2AABDA7}" type="slidenum">
              <a:rPr lang="en-US" smtClean="0">
                <a:ea typeface="Microsoft YaHei" charset="-122"/>
              </a:rPr>
              <a:pPr/>
              <a:t>7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CC2B67-6214-4C5F-B60D-76B8133D213E}" type="slidenum">
              <a:rPr lang="en-US" smtClean="0">
                <a:ea typeface="Microsoft YaHei" charset="-122"/>
              </a:rPr>
              <a:pPr/>
              <a:t>8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59FB09-DC81-4FE4-B76A-4B7948C89CB8}" type="slidenum">
              <a:rPr lang="en-US" smtClean="0">
                <a:ea typeface="Microsoft YaHei" charset="-122"/>
              </a:rPr>
              <a:pPr/>
              <a:t>9</a:t>
            </a:fld>
            <a:endParaRPr lang="en-US" smtClean="0">
              <a:ea typeface="Microsoft YaHei" charset="-122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8EFA-B965-4FED-AF7C-F671833D4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8357-5784-4F16-92CA-192942C20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67AF-8C38-45F5-9ECF-913456D6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114B-1A22-4C40-AAD6-9E4F18916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B59E-C4C9-4059-9556-8D2260D6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68AD-F9C7-424B-8821-23BE34B3F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D91E-98A1-488F-8BFA-58EB71EEB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4994-5BFC-4270-9473-015C5C05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F3CE-ED1D-471E-B05B-0A2642F06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65F7-4FFC-473A-8A7C-5FFBF952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F082-2432-4DCD-B7AD-2AD4EF7D0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33A-8D6C-4766-B2E2-372C7EF3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18FDB01-E54E-48A6-9E26-0509367C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naKononova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tmospheric-circulatio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smtClean="0">
                <a:cs typeface="Times New Roman" pitchFamily="16" charset="0"/>
              </a:rPr>
              <a:t>Флуктуации глобальной циркуляции атмосферы в XX-XXI вв.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384675"/>
          </a:xfrm>
        </p:spPr>
        <p:txBody>
          <a:bodyPr anchor="ctr"/>
          <a:lstStyle/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mtClean="0"/>
              <a:t>Кононова Н.К,</a:t>
            </a:r>
            <a:br>
              <a:rPr lang="en-US" smtClean="0"/>
            </a:br>
            <a:r>
              <a:rPr lang="en-US" smtClean="0"/>
              <a:t>Институт географии РАН,</a:t>
            </a:r>
          </a:p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mtClean="0"/>
              <a:t>Москва, Россия</a:t>
            </a:r>
            <a:br>
              <a:rPr lang="en-US" smtClean="0"/>
            </a:br>
            <a:r>
              <a:rPr lang="en-US" smtClean="0"/>
              <a:t> </a:t>
            </a:r>
          </a:p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b="1" smtClean="0">
                <a:solidFill>
                  <a:srgbClr val="0000FF"/>
                </a:solidFill>
                <a:hlinkClick r:id="rId3"/>
              </a:rPr>
              <a:t>NinaKononova@yandex.ru</a:t>
            </a:r>
            <a:r>
              <a:rPr lang="en-US" sz="1800" b="1" smtClean="0">
                <a:solidFill>
                  <a:srgbClr val="0000FF"/>
                </a:solidFill>
              </a:rPr>
              <a:t>, </a:t>
            </a:r>
          </a:p>
          <a:p>
            <a:pPr marL="0" indent="0" algn="ctr" eaLnBrk="1">
              <a:spcBef>
                <a:spcPct val="0"/>
              </a:spcBef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b="1" smtClean="0">
                <a:solidFill>
                  <a:srgbClr val="0000FF"/>
                </a:solidFill>
                <a:hlinkClick r:id="rId4"/>
              </a:rPr>
              <a:t>www.atmospheric-circulation.ru</a:t>
            </a:r>
            <a:r>
              <a:rPr lang="en-US" sz="1800" b="1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962400" y="3840163"/>
          <a:ext cx="6096000" cy="3657600"/>
        </p:xfrm>
        <a:graphic>
          <a:graphicData uri="http://schemas.openxmlformats.org/presentationml/2006/ole">
            <p:oleObj spid="_x0000_s1026" r:id="rId4" imgW="6095880" imgH="3657600" progId="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295275" y="268288"/>
          <a:ext cx="6410325" cy="3846512"/>
        </p:xfrm>
        <a:graphic>
          <a:graphicData uri="http://schemas.openxmlformats.org/presentationml/2006/ole">
            <p:oleObj spid="_x0000_s1027" r:id="rId5" imgW="6410520" imgH="384624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035050" y="1371600"/>
          <a:ext cx="8077200" cy="4846638"/>
        </p:xfrm>
        <a:graphic>
          <a:graphicData uri="http://schemas.openxmlformats.org/presentationml/2006/ole">
            <p:oleObj spid="_x0000_s2050" r:id="rId4" imgW="8078040" imgH="48466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3657600" y="3657600"/>
          <a:ext cx="6400800" cy="3840163"/>
        </p:xfrm>
        <a:graphic>
          <a:graphicData uri="http://schemas.openxmlformats.org/presentationml/2006/ole">
            <p:oleObj spid="_x0000_s3074" r:id="rId4" imgW="6400800" imgH="3840480" progId="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60325" y="92075"/>
          <a:ext cx="6248400" cy="3749675"/>
        </p:xfrm>
        <a:graphic>
          <a:graphicData uri="http://schemas.openxmlformats.org/presentationml/2006/ole">
            <p:oleObj spid="_x0000_s3075" r:id="rId5" imgW="6249240" imgH="37494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3475038" y="3548063"/>
          <a:ext cx="6583362" cy="3949700"/>
        </p:xfrm>
        <a:graphic>
          <a:graphicData uri="http://schemas.openxmlformats.org/presentationml/2006/ole">
            <p:oleObj spid="_x0000_s4098" r:id="rId4" imgW="6583680" imgH="3950280" progId="">
              <p:embed/>
            </p:oleObj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92075" y="92075"/>
          <a:ext cx="6126163" cy="3675063"/>
        </p:xfrm>
        <a:graphic>
          <a:graphicData uri="http://schemas.openxmlformats.org/presentationml/2006/ole">
            <p:oleObj spid="_x0000_s4099" r:id="rId5" imgW="6126480" imgH="3675960" progId="">
              <p:embed/>
            </p:oleObj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65125" y="4206875"/>
            <a:ext cx="2925763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  <a:t>Рис 9. Продолжительность групп циркуляции по циркуляционным эпохам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37000"/>
            <a:ext cx="585152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161925"/>
            <a:ext cx="6308725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82563" y="3565525"/>
            <a:ext cx="549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657600" y="7040563"/>
            <a:ext cx="6397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82563" y="3565525"/>
            <a:ext cx="549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в)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657600" y="7040563"/>
            <a:ext cx="6397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г)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92075"/>
            <a:ext cx="6350000" cy="37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2725" y="3921125"/>
            <a:ext cx="6056313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82563" y="3565525"/>
            <a:ext cx="5492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д)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657600" y="7040563"/>
            <a:ext cx="6397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е)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92075"/>
            <a:ext cx="6402388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95725"/>
            <a:ext cx="5851525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731838"/>
            <a:ext cx="7991475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74638" y="5211763"/>
            <a:ext cx="6397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ж)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189038" y="6035675"/>
            <a:ext cx="7954962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  <a:t>Рис. 10. Наиболее продолжительные ЭЦМ, сумма средних значений которых за указанное время составляет более полугода: </a:t>
            </a:r>
            <a:b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  <a:t>а – первая циркуляционная эпоха, б – вторая эпоха, в – третья эпоха, г – 1957-1969 гг., </a:t>
            </a:r>
            <a:b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>
                <a:solidFill>
                  <a:srgbClr val="00000A"/>
                </a:solidFill>
                <a:latin typeface="Times New Roman" pitchFamily="16" charset="0"/>
                <a:cs typeface="Times New Roman" pitchFamily="16" charset="0"/>
              </a:rPr>
              <a:t>д – 1970-1980 гг., е – 1981-1997 гг., ж – 1998-2014 гг.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1471613"/>
            <a:ext cx="8753475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006475" y="6148388"/>
            <a:ext cx="758983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Рис.11. 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Отклонения среднегодовой температуры воздуха Северного полушария за 1850-2014 гг. от средней за 1961-1990 гг.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006475" y="6148388"/>
            <a:ext cx="758983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Рис.12. 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Отклонения среднегодовой температуры воздуха Южного полушария за 1850-2014 гг. от средней за 1961-1990 гг.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831850"/>
            <a:ext cx="8239125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381000"/>
            <a:ext cx="34861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754563" y="3749675"/>
            <a:ext cx="4664075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1. Сравнение типовых схем циркуляции атмосферы над Северным и Южным полушариями (Северное – по Б.Л. Дзердзеевскому </a:t>
            </a:r>
            <a:r>
              <a:rPr lang="ru-RU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Южное – по П.Д. Астапенко):</a:t>
            </a:r>
          </a:p>
          <a:p>
            <a:pPr algn="ctr">
              <a:lnSpc>
                <a:spcPct val="14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14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 – зональная циркуляция, </a:t>
            </a:r>
            <a:b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 – меридиональная с двумя блокирующими процессами в каждом полушарии, </a:t>
            </a:r>
            <a:b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- меридиональная с тремя блокирующими процессами в каждом полушарии. </a:t>
            </a:r>
          </a:p>
          <a:p>
            <a:pPr>
              <a:lnSpc>
                <a:spcPct val="14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Пунктирные стрелки – генерализованные траектории циклонов, сплошные – антициклонов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006475" y="6148388"/>
            <a:ext cx="758983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Рис.13. 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Отклонения среднегодовой глобальной температуры воздуха за 1850-2014 гг. от средней за 1961-1990 гг.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8" y="914400"/>
            <a:ext cx="8677275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006475" y="6148388"/>
            <a:ext cx="7589838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 1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 Годовая амплитуда приповерхностной температуры воздуха Северного полушария, посчитанная как разность среднесуточной температуры самого теплого и самого холодного месяца.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63" y="914400"/>
            <a:ext cx="7572375" cy="463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14313"/>
            <a:ext cx="8823325" cy="542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49275" y="5851525"/>
            <a:ext cx="86868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 15. Отклонения годовой амплитуды температуры воздуха от средней многолетней,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006475" y="6148388"/>
            <a:ext cx="7589838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 1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 Годовая амплитуда приповерхностной температуры воздуха Южного полушария, посчитанная как разность среднесуточной температуры самого теплого и самого холодного месяца.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995363"/>
            <a:ext cx="9591675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006475" y="6148388"/>
            <a:ext cx="7589838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</a:rPr>
              <a:t>Рис. 1</a:t>
            </a: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7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Годовая амплитуда глобальной приповерхностной температуры воздуха, посчитанная как разность среднесуточной температуры самого теплого и самого холодного месяца.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520700"/>
            <a:ext cx="8353425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549275"/>
            <a:ext cx="9236075" cy="684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indent="360363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bg-BG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Заключение</a:t>
            </a:r>
          </a:p>
          <a:p>
            <a:pPr indent="360363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4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360363" algn="just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Разработка динамических схем ЭЦМ для Южного полушария позволяет анализировать глобальную циркуляцию атмосферы.</a:t>
            </a:r>
          </a:p>
          <a:p>
            <a:pPr indent="360363" algn="just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развитии глобальной циркуляции атмосферы в 1899-2014 гг. отмечаются три циркуляционные эпохи: блокирующих процессов, зональная и выходов циклонов из низких широт в высокие, различающиеся преобладанием определённых макропроцессов.</a:t>
            </a:r>
          </a:p>
          <a:p>
            <a:pPr indent="360363" algn="just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Колебания глобальной среднегодовой приземной температуры воздуха соответствуют колебаниям глобальной циркуляции атмосферы.</a:t>
            </a:r>
          </a:p>
          <a:p>
            <a:pPr indent="360363" algn="just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Годовая амплитуда приземной глобальной температуры воздуха оказалась наибольшей в начале ХХ века, в период роста повторяемости блокирующих процессов и наибольшей продолжительности стационирования антициклонов над континентами. Наименьшей она оказалась в 1988 г.,  когда отмечался  рост выхода циклонов из низких широт в высокие. В последние десятилетия снова наметился её рост.</a:t>
            </a:r>
          </a:p>
          <a:p>
            <a:pPr indent="360363" algn="just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Современный характер циркуляции атмосферы способствует увеличению повторяемости метеорологически обусловленных опасных природных процессов в разных регионах Земли, в том числе и возникновению одновременных ледовых катастроф в Арктике и Антарктике.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828800" y="2286000"/>
            <a:ext cx="658336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  <a:latin typeface="Times New Roman" pitchFamily="16" charset="0"/>
              </a:rPr>
              <a:t>Спасибо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5125"/>
            <a:ext cx="4484687" cy="474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398463"/>
            <a:ext cx="4533900" cy="454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0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675813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б)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9326563" cy="135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27013" indent="450850" algn="ctr">
              <a:lnSpc>
                <a:spcPct val="95000"/>
              </a:lnSpc>
              <a:buClrTx/>
              <a:buFontTx/>
              <a:buNone/>
              <a:tabLst>
                <a:tab pos="227013" algn="l"/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2. Динамическая схема ЭЦМ 13з (зимний для Северного полушария):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а) – Северное полушарие (по Б.Л. Дзердзеевскому), б) – Южное полушарие.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Буква В означает высокое давление, буква Н – низкое. Стрелки показывают направление перемещения циклонов.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96863"/>
            <a:ext cx="4572000" cy="473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0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9675813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б)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9326563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28600" algn="ctr">
              <a:lnSpc>
                <a:spcPct val="95000"/>
              </a:lnSpc>
              <a:buClrTx/>
              <a:buFontTx/>
              <a:buNone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3. Динамическая схема ЭЦМ 13л (летний для Северного полушария):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а) – Северное полушарие (по Б.Л. Дзердзеевскому), б) – Южное полушарие.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788" y="731838"/>
            <a:ext cx="4041775" cy="404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57200"/>
            <a:ext cx="4937125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0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9675813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б)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9326563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4. Динамическая схема ЭЦМ 1а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(зональная группа циркуляции, зимний для Северного полушария):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а) – Северное полушарие (по Б.Л. Дзердзеевскому), б) – Южное полушарие.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414338"/>
            <a:ext cx="42370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5" y="401638"/>
            <a:ext cx="5029200" cy="454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82563"/>
            <a:ext cx="4611688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0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9675813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б)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9326563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5. Динамическая схема ЭЦМ 7бл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(группа нарушения зональности, летний для Северного полушария): 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Стрелками</a:t>
            </a: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направленными из высоких широт в низкие, показаны траектории антициклонов (арктические/антарктические вторжения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), из низких в высокие – вцход циклонов</a:t>
            </a:r>
            <a:endParaRPr lang="ru-RU" sz="1600"/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 – Северное полушарие (по Б.Л. Дзердзеевскому), б – Южное полушарие</a:t>
            </a: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12725"/>
            <a:ext cx="5356225" cy="484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0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а)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9675813" y="46640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б)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9326563" cy="135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Рис. 6. Динамическая схема ЭЦМ 12а (группа блокирующих процессов, переходные сезоны):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 – Северное полушарие (по Б.Л. Дзердзеевскому), б – Южное полушарие.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92075"/>
            <a:ext cx="4608513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82575"/>
            <a:ext cx="9448800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22325" y="5486400"/>
            <a:ext cx="8229600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Рис. 7. Десятилетние скользящие средние отклонений суммарной годовой продолжительности групп циркуляции за 1899-2014 гг. от их средних за тот же период: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1-зональная циркуляция, 2-меридиональная циркуляция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22325" y="5594350"/>
            <a:ext cx="8229600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Рис. 8. Десятилетние скользящие средние отклонений суммарной годовой продолжительности групп циркуляции за 1899-2014 гг. от средней за те же годы: </a:t>
            </a:r>
            <a:br>
              <a:rPr lang="en-US" sz="16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en-US" sz="1600">
                <a:solidFill>
                  <a:srgbClr val="000000"/>
                </a:solidFill>
                <a:latin typeface="Times New Roman" pitchFamily="16" charset="0"/>
              </a:rPr>
              <a:t>1-зональная циркуляция, 2-блокирующие процессы, 3-выход циклонов из низких широт в высокие.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390525"/>
            <a:ext cx="9599613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524</Words>
  <Application>Microsoft Office PowerPoint</Application>
  <PresentationFormat>Произвольный</PresentationFormat>
  <Paragraphs>77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Microsoft YaHei</vt:lpstr>
      <vt:lpstr>Times New Roman</vt:lpstr>
      <vt:lpstr>Segoe UI</vt:lpstr>
      <vt:lpstr>Тема Office</vt:lpstr>
      <vt:lpstr>Флуктуации глобальной циркуляции атмосферы в XX-XXI вв.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Флуктуации глобальной циркуляции атмосферы в XX-XXI вв.</dc:title>
  <dc:creator>116a</dc:creator>
  <cp:lastModifiedBy>116a</cp:lastModifiedBy>
  <cp:revision>37</cp:revision>
  <cp:lastPrinted>1601-01-01T00:00:00Z</cp:lastPrinted>
  <dcterms:created xsi:type="dcterms:W3CDTF">2016-01-06T15:52:29Z</dcterms:created>
  <dcterms:modified xsi:type="dcterms:W3CDTF">2016-02-24T09:59:55Z</dcterms:modified>
</cp:coreProperties>
</file>