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70" r:id="rId3"/>
    <p:sldId id="268" r:id="rId4"/>
    <p:sldId id="269" r:id="rId5"/>
    <p:sldId id="271" r:id="rId6"/>
    <p:sldId id="258" r:id="rId7"/>
    <p:sldId id="272" r:id="rId8"/>
    <p:sldId id="273" r:id="rId9"/>
    <p:sldId id="257" r:id="rId10"/>
    <p:sldId id="274" r:id="rId11"/>
    <p:sldId id="256" r:id="rId12"/>
    <p:sldId id="275" r:id="rId13"/>
    <p:sldId id="259" r:id="rId14"/>
    <p:sldId id="267" r:id="rId1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8" d="100"/>
          <a:sy n="98" d="100"/>
        </p:scale>
        <p:origin x="-57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90E53-2832-494F-98F3-24B71DFFD6AF}" type="datetimeFigureOut">
              <a:rPr lang="ru-RU" smtClean="0"/>
              <a:pPr/>
              <a:t>06.12.2018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8E8CB-F896-4738-B496-37282EBC363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crosti.ru/patterns/00/0e/1e/9f404f281b/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789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9512" y="267494"/>
            <a:ext cx="8568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ОТ УМНОГО ДОМА К УМНОМУ ГОРОДУ. ЭКОЛОГИЯ ГОРОДА</a:t>
            </a:r>
            <a:endParaRPr lang="ru-RU" sz="2800" b="1" i="1" dirty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08104" y="4659982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ВИРТУАЛЬНАЯ КНИЖНАЯ ВЫСТАВКА</a:t>
            </a:r>
            <a:endParaRPr lang="ru-RU" sz="1400" b="1" dirty="0">
              <a:solidFill>
                <a:schemeClr val="bg2">
                  <a:lumMod val="1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3" name="Picture 6" descr="\\213c\scan\Анна\IMG_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7494"/>
            <a:ext cx="1523429" cy="216024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5" descr="\\213c\scan\Анна\IMG_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2283718"/>
            <a:ext cx="1584176" cy="216024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195736" y="771550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монографии на основе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инновационно-системного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подхода рассмотрен комплекс вопросов и проблем, связанных с экологией больших городов, промышленных регионов и урбанизированных территорий, безопасностью жизнедеятельности в них во всем многообразии указанных вопросов и проблем.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2571750"/>
            <a:ext cx="20882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Блинов Л.Н.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Большой город.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Экология, безопасность жизнедеятельности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 2014 г.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83768" y="4620280"/>
            <a:ext cx="385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Экологическая эстетика: проблемы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 границы.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Коллективная монография, 2014 г.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23728" y="26749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На выставке представлены монографии ведущих ученых …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11960" y="2499742"/>
            <a:ext cx="45365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книге поставлена задача создать картину исторического развития и современного состояния экологической эстетики в целом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отдельных дисциплин, входящих в ее сферу: визуальной эстетики, эстетики урбанизированной среды, дизайна природных ландшафтов 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средового искусства.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55776" y="411510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… и материалы участников Первой городской молодежной конференции. </a:t>
            </a:r>
            <a:endParaRPr lang="ru-RU" dirty="0">
              <a:latin typeface="Comic Sans MS" pitchFamily="66" charset="0"/>
            </a:endParaRPr>
          </a:p>
        </p:txBody>
      </p:sp>
      <p:pic>
        <p:nvPicPr>
          <p:cNvPr id="6146" name="Picture 2" descr="\\213c\scan\Анна\IMG_0003.jpg"/>
          <p:cNvPicPr>
            <a:picLocks noChangeAspect="1" noChangeArrowheads="1"/>
          </p:cNvPicPr>
          <p:nvPr/>
        </p:nvPicPr>
        <p:blipFill>
          <a:blip r:embed="rId3" cstate="print"/>
          <a:srcRect l="6060" t="2261" r="3030" b="3777"/>
          <a:stretch>
            <a:fillRect/>
          </a:stretch>
        </p:blipFill>
        <p:spPr bwMode="auto">
          <a:xfrm>
            <a:off x="395536" y="339502"/>
            <a:ext cx="1872208" cy="2683498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323528" y="3291830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Первая городская молодежная конференция «Экология Москвы и молодежная экологическая политика»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сборник материалов и докладов, 2009 г.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1203598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сборнике представлены доклады и материалы Первой городской молодежной конференции «Экология Москвы и молодежная экологическая политика», посвященной обсуждению актуальных экологических проблем столицы, роли и места молодежи в их решении, накопленного опыта в этой сфере, выработка предложений к городской экологической программе.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 descr="\\213c\scan\Анна\IMG_0002.jpg"/>
          <p:cNvPicPr>
            <a:picLocks noChangeAspect="1" noChangeArrowheads="1"/>
          </p:cNvPicPr>
          <p:nvPr/>
        </p:nvPicPr>
        <p:blipFill>
          <a:blip r:embed="rId4" cstate="print"/>
          <a:srcRect l="47447" t="6039" r="1456" b="9421"/>
          <a:stretch>
            <a:fillRect/>
          </a:stretch>
        </p:blipFill>
        <p:spPr bwMode="auto">
          <a:xfrm>
            <a:off x="5868144" y="2787774"/>
            <a:ext cx="1440160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8" name="Picture 4" descr="\\213c\scan\Анна\IMG_0001.jpg"/>
          <p:cNvPicPr>
            <a:picLocks noChangeAspect="1" noChangeArrowheads="1"/>
          </p:cNvPicPr>
          <p:nvPr/>
        </p:nvPicPr>
        <p:blipFill>
          <a:blip r:embed="rId5" cstate="print"/>
          <a:srcRect l="51234" t="5078" r="3022" b="6672"/>
          <a:stretch>
            <a:fillRect/>
          </a:stretch>
        </p:blipFill>
        <p:spPr bwMode="auto">
          <a:xfrm>
            <a:off x="7452320" y="2355727"/>
            <a:ext cx="1368152" cy="21734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3" name="Picture 3" descr="\\213c\scan\Анна\IMG_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11510"/>
            <a:ext cx="1872208" cy="2624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4" name="Picture 2" descr="\\213c\scan\Анна\IMG_00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003798"/>
            <a:ext cx="2880320" cy="2006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411760" y="1275606"/>
            <a:ext cx="6732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Издается с 2005 года. Публикует статьи на русском или английском языке по всем разделам экологии, а также смежных наук: оригинальные работы, обзорные статьи, хронику и информацию, рецензии, представляющие интерес для научного сообщества и освещающие проблемы и достижения регионов РФ в области природопользования и охраны окружающей среды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 2007 года журнал включен в перечень ВАК.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3219822"/>
            <a:ext cx="54006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Разделы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журнала: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Экология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Экологическая безопасность строительства и городского хозяйства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Градостроительство и планирование сельских населенных пунктов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Архитектура зданий и сооружений. Творческие концепции архитектурной деятельности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Геоэкология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9792" y="48351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На выставке также представлены журналы: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5" name="Picture 2" descr="\\213c\scan\Анна\IMG_0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5" y="303498"/>
            <a:ext cx="2085075" cy="3132348"/>
          </a:xfrm>
          <a:prstGeom prst="rect">
            <a:avLst/>
          </a:prstGeom>
          <a:noFill/>
          <a:scene3d>
            <a:camera prst="perspectiveRight"/>
            <a:lightRig rig="threePt" dir="t"/>
          </a:scene3d>
        </p:spPr>
      </p:pic>
      <p:pic>
        <p:nvPicPr>
          <p:cNvPr id="6" name="Picture 3" descr="\\213c\scan\Анна\IMG_00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347614"/>
            <a:ext cx="3479529" cy="2376264"/>
          </a:xfrm>
          <a:prstGeom prst="rect">
            <a:avLst/>
          </a:prstGeom>
          <a:noFill/>
        </p:spPr>
      </p:pic>
      <p:pic>
        <p:nvPicPr>
          <p:cNvPr id="7" name="Picture 4" descr="\\213c\scan\Анна\IMG_00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9815" y="2715766"/>
            <a:ext cx="3268649" cy="223224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63888" y="555526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Ежеквартальный научно-технический журнал.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Издается с 1997 года.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443958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Презентацию подготовила библиотекарь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ГПНТБ России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Лакова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А.А.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ru.best-wallpaper.net/wallpaper/1600x1200/1305/Creative-design-pictures-green-city_1600x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57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339502"/>
            <a:ext cx="9144000" cy="1671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Группа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поддержки проектов в области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экологии 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устойчивого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развития,</a:t>
            </a:r>
          </a:p>
          <a:p>
            <a:pPr algn="ctr">
              <a:lnSpc>
                <a:spcPct val="114000"/>
              </a:lnSpc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Зал литературы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по экологии и приоритетным направлениям науки и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техники представляют виртуальную книжную выставку из фондов ГПНТБ России</a:t>
            </a:r>
          </a:p>
          <a:p>
            <a:pPr algn="ctr">
              <a:lnSpc>
                <a:spcPct val="114000"/>
              </a:lnSpc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( книги, журналы, учебники, материалы конференций, </a:t>
            </a:r>
          </a:p>
          <a:p>
            <a:pPr algn="ctr">
              <a:lnSpc>
                <a:spcPct val="114000"/>
              </a:lnSpc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  <a:cs typeface="Times New Roman" pitchFamily="18" charset="0"/>
              </a:rPr>
              <a:t>региональная литература)</a:t>
            </a:r>
            <a:endParaRPr lang="ru-RU" dirty="0" smtClean="0">
              <a:solidFill>
                <a:schemeClr val="bg2">
                  <a:lumMod val="10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201n1\Мои документы\Downloads\b940ac4ce3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995685"/>
            <a:ext cx="6857470" cy="3147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3" name="Picture 2" descr="\\213c\scan\Анна\IMG_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41972"/>
            <a:ext cx="1800200" cy="256178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411760" y="195486"/>
            <a:ext cx="633670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Первые города возникли за 12 тысяч лет до нашей эры.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Выбор участка для строительства города определялся комплексом требований: защищенность от нападения врагов, минимальная подверженность стихийным бедствиям, возможность связей с другими городами, геолого-географическая  привлекательность, достаточные ресурсы питьевой воды и т.д. За много лет в городах сформировалась особая среда, включающая в себя природную неживую – абиотическую – среду (рельеф, климат, воды) и живую среду –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биоту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(флора, фауна). Также существует искусственно созданная человеком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техносфера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(предприятия, транспорт). Обязательным компонентом является население города. Все эти компоненты взаимодействуют друг с другом.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Освоение дисциплины «Экология города»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формирует знания в области основ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экологического планирования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городских территорий.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435846"/>
            <a:ext cx="2232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Экология города: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учебник для высших учебных заведений под общ. ред.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Гутенева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В.В., 2014 г.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1" name="Picture 3" descr="\\213c\scan\Анна\IMG_0001.jpg"/>
          <p:cNvPicPr>
            <a:picLocks noChangeAspect="1" noChangeArrowheads="1"/>
          </p:cNvPicPr>
          <p:nvPr/>
        </p:nvPicPr>
        <p:blipFill>
          <a:blip r:embed="rId4" cstate="print"/>
          <a:srcRect l="2536" t="6027" r="3650" b="5515"/>
          <a:stretch>
            <a:fillRect/>
          </a:stretch>
        </p:blipFill>
        <p:spPr bwMode="auto">
          <a:xfrm>
            <a:off x="6516216" y="3147814"/>
            <a:ext cx="2520280" cy="180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3" name="Picture 5" descr="http://gpntb.dlibrary.org/system/pages/000/313/60/images/small/4c49b218226a4d3fec1a2169896c75450f410420.jpg?1476143540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9552" y="411510"/>
            <a:ext cx="2016224" cy="285591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 l="24070" t="16711" r="23354" b="9813"/>
          <a:stretch>
            <a:fillRect/>
          </a:stretch>
        </p:blipFill>
        <p:spPr bwMode="auto">
          <a:xfrm>
            <a:off x="4139952" y="1563638"/>
            <a:ext cx="4866599" cy="3317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16016" y="2499742"/>
            <a:ext cx="3960440" cy="14282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…излишнее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же для прохода и проезда пространство покрыто газоном и засажено деревьями и кустами. Таким образом, и благодаря поливке уличная пыль почти незнакома.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3651870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Кнатц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Б.Г. </a:t>
            </a:r>
          </a:p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Города-сады в связи с жилищным вопросом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 1917 г.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267494"/>
            <a:ext cx="64087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«Рожденные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далекой Англии идеи города-сада до настоящего времени еще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не  получили   широкого   распространения  в 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России.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 Общество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Городов-Садов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сочло  необходимым  восполнить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этот пробел изданием популярной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брошюры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 городах-садах и выпуском её </a:t>
            </a:r>
            <a:endParaRPr lang="ru-RU" sz="1600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свет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 себестоимости».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3" name="Picture 11" descr="\\213c\scan\Анна\IMG_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55526"/>
            <a:ext cx="1919156" cy="273630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026" name="Picture 2" descr="\\213c\scan\Анна\IMG_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931790"/>
            <a:ext cx="2483767" cy="1905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483768" y="1131590"/>
            <a:ext cx="619268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  решения  существующих   экологических  проблем   городская система управления должна быть основана на учете  как природных, так и социально-экономических факторов функционирования среды с    минимизацией     соответствующих     экологических    рисков.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Целью данного учебного пособия является формирование нового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социально-эколого-экономического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мышления, необходимого как будущим управленцам городским хозяйством,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так и существующим исполнительным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законодательным структурам власти.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Книга написана на российских материалах,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что увеличивает ее практическую ценность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читателей.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3579862"/>
            <a:ext cx="2088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Корендясева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Е.В.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Экологические аспекты управления городом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: учебное пособие, 2017 г.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5776" y="41151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На выставке представлены как учебные…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7" name="Picture 2" descr="\\213c\scan\Анна\IMG_0002.jpg"/>
          <p:cNvPicPr>
            <a:picLocks noChangeAspect="1" noChangeArrowheads="1"/>
          </p:cNvPicPr>
          <p:nvPr/>
        </p:nvPicPr>
        <p:blipFill>
          <a:blip r:embed="rId3" cstate="print"/>
          <a:srcRect l="4666" t="1667" r="4340" b="1667"/>
          <a:stretch>
            <a:fillRect/>
          </a:stretch>
        </p:blipFill>
        <p:spPr bwMode="auto">
          <a:xfrm>
            <a:off x="467544" y="555526"/>
            <a:ext cx="1738124" cy="252028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699792" y="26749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Comic Sans MS" pitchFamily="66" charset="0"/>
              </a:rPr>
              <a:t>…так и практические пособия: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3291830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Александрова В.П. и др.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Изучаем экологию города: пособие учителю по организации практических занятий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 2009 г.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\\213c\scan\Анна\IMG_0001.jpg"/>
          <p:cNvPicPr>
            <a:picLocks noChangeAspect="1" noChangeArrowheads="1"/>
          </p:cNvPicPr>
          <p:nvPr/>
        </p:nvPicPr>
        <p:blipFill>
          <a:blip r:embed="rId4" cstate="print"/>
          <a:srcRect l="2174" t="4343" r="2174" b="4380"/>
          <a:stretch>
            <a:fillRect/>
          </a:stretch>
        </p:blipFill>
        <p:spPr bwMode="auto">
          <a:xfrm>
            <a:off x="5724128" y="2787774"/>
            <a:ext cx="3168351" cy="2160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339752" y="699542"/>
            <a:ext cx="6480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Данное   дидактическое   пособие   разработано   в   рамках   городской экспериментальной   площадки  по  теме  «Экологическое  образование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столичном мегаполисе» и включает в себя лабораторно-практические задания   из  области   классической   экологии,   экологии   человека   и социальной экологии. Это соответствует современному представлению об экологическом образовании для устойчивого  развития. Значительная часть заданий направлена на развитие у детей потребности видеть разнообразные ценности природного окружения,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такие как рекреационный потенциал,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возможности   возобновления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расходуемых   ресурсов,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эстетические достоинства, </a:t>
            </a:r>
          </a:p>
          <a:p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психоэмоциональное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воздействие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человека.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4098" name="Picture 2" descr="\\213c\scan\Анна\IMG_0001_1.jpg"/>
          <p:cNvPicPr>
            <a:picLocks noChangeAspect="1" noChangeArrowheads="1"/>
          </p:cNvPicPr>
          <p:nvPr/>
        </p:nvPicPr>
        <p:blipFill>
          <a:blip r:embed="rId3" cstate="print"/>
          <a:srcRect l="1964" t="1952" r="3782" b="2397"/>
          <a:stretch>
            <a:fillRect/>
          </a:stretch>
        </p:blipFill>
        <p:spPr bwMode="auto">
          <a:xfrm>
            <a:off x="3203848" y="1059582"/>
            <a:ext cx="2590818" cy="264479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4" name="Picture 6" descr="\\213c\scan\Анна\IMG_0001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1347614"/>
            <a:ext cx="1503166" cy="209136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5" name="Picture 7" descr="\\213c\scan\Анна\IMG_00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59" y="2355726"/>
            <a:ext cx="1449161" cy="2016224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10" descr="\\213c\scan\Анна\IMG_0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347614"/>
            <a:ext cx="1584176" cy="2204071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8" name="Picture 9" descr="\\213c\scan\Анна\IMG_00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91680" y="2355726"/>
            <a:ext cx="1440160" cy="20037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9" name="Picture 8" descr="\\213c\scan\Анна\IMG_00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32040" y="3219822"/>
            <a:ext cx="1264641" cy="1759500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7" name="Picture 4" descr="\\213c\scan\Анна\IMG_000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3219822"/>
            <a:ext cx="1296144" cy="1782547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0" y="195486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Региональная литература рассказывает, как большие и малые города </a:t>
            </a:r>
          </a:p>
          <a:p>
            <a:pPr algn="ctr"/>
            <a:r>
              <a:rPr lang="ru-RU" dirty="0" smtClean="0">
                <a:latin typeface="Comic Sans MS" pitchFamily="66" charset="0"/>
              </a:rPr>
              <a:t>сегодня решают экологические проблемы.</a:t>
            </a:r>
            <a:endParaRPr lang="ru-RU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3" name="Picture 3" descr="C:\Documents and Settings\201n1\Мои документы\Downloads\10314755_0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467544" y="699542"/>
            <a:ext cx="1953817" cy="266429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51520" y="3579862"/>
            <a:ext cx="2376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Микулина Е.М.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Архитектурная экология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: учебник для студентов учреждений высшего профессионального образования, 2013 г.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99792" y="1923678"/>
            <a:ext cx="61206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настоящего учебника – показать взаимодействие архитектурно-градостроительной деятельности и природной среды, которое проявляется на всех уровнях, от маленького индивидуального дома до гигантской агломерации поселений,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которое нуждается в предвидении его результатов. В учебнике раскрываются природные процессы в искусственно созданной среде, вызывающие нередко непредвиденные последствия архитектурно-градостроительной деятельности.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11760" y="411510"/>
            <a:ext cx="6480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Comic Sans MS" pitchFamily="66" charset="0"/>
              </a:rPr>
              <a:t>«Экологическое сознание действующего архитектора </a:t>
            </a:r>
          </a:p>
          <a:p>
            <a:pPr algn="ctr"/>
            <a:r>
              <a:rPr lang="ru-RU" i="1" dirty="0" smtClean="0">
                <a:latin typeface="Comic Sans MS" pitchFamily="66" charset="0"/>
              </a:rPr>
              <a:t>должно опираться на закономерности взаимодействия </a:t>
            </a:r>
          </a:p>
          <a:p>
            <a:pPr algn="ctr"/>
            <a:r>
              <a:rPr lang="ru-RU" i="1" dirty="0" smtClean="0">
                <a:latin typeface="Comic Sans MS" pitchFamily="66" charset="0"/>
              </a:rPr>
              <a:t>живых организмов с экосистемами, </a:t>
            </a:r>
          </a:p>
          <a:p>
            <a:pPr algn="ctr"/>
            <a:r>
              <a:rPr lang="ru-RU" i="1" dirty="0" smtClean="0">
                <a:latin typeface="Comic Sans MS" pitchFamily="66" charset="0"/>
              </a:rPr>
              <a:t>в которых они существуют».</a:t>
            </a:r>
            <a:endParaRPr lang="ru-RU" i="1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allpapers1.hellowallpaper.com/art_urban-and-environmental-widescreen--01_28-2560x1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</p:spPr>
      </p:pic>
      <p:pic>
        <p:nvPicPr>
          <p:cNvPr id="9" name="Picture 2" descr="C:\Documents and Settings\201n1\Мои документы\Downloads\61612_original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 r="48302" b="50000"/>
          <a:stretch>
            <a:fillRect/>
          </a:stretch>
        </p:blipFill>
        <p:spPr bwMode="auto">
          <a:xfrm>
            <a:off x="323528" y="339502"/>
            <a:ext cx="4409628" cy="218003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122" name="Picture 2" descr="\\213c\scan\Анна\IMG_0001_2.jpg"/>
          <p:cNvPicPr>
            <a:picLocks noChangeAspect="1" noChangeArrowheads="1"/>
          </p:cNvPicPr>
          <p:nvPr/>
        </p:nvPicPr>
        <p:blipFill>
          <a:blip r:embed="rId4" cstate="print"/>
          <a:srcRect l="35597" t="4262" r="1839" b="6235"/>
          <a:stretch>
            <a:fillRect/>
          </a:stretch>
        </p:blipFill>
        <p:spPr bwMode="auto">
          <a:xfrm>
            <a:off x="3995936" y="2283718"/>
            <a:ext cx="2520280" cy="1825030"/>
          </a:xfrm>
          <a:prstGeom prst="rect">
            <a:avLst/>
          </a:prstGeom>
          <a:noFill/>
        </p:spPr>
      </p:pic>
      <p:pic>
        <p:nvPicPr>
          <p:cNvPr id="5123" name="Picture 3" descr="\\213c\scan\Анна\IMG_0002_1.jpg"/>
          <p:cNvPicPr>
            <a:picLocks noChangeAspect="1" noChangeArrowheads="1"/>
          </p:cNvPicPr>
          <p:nvPr/>
        </p:nvPicPr>
        <p:blipFill>
          <a:blip r:embed="rId5" cstate="print"/>
          <a:srcRect l="35429" t="3656" r="2103" b="8613"/>
          <a:stretch>
            <a:fillRect/>
          </a:stretch>
        </p:blipFill>
        <p:spPr bwMode="auto">
          <a:xfrm>
            <a:off x="6300192" y="3075806"/>
            <a:ext cx="2520280" cy="180557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23528" y="2715766"/>
            <a:ext cx="3528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Казанцев П.А. </a:t>
            </a:r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Основы экологической архитектуры и дизайна.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Экспериментальный лекционный и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практичекий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 курс. Альбом проектов.2008 г.</a:t>
            </a: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2040" y="339502"/>
            <a:ext cx="40324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Альбом обобщает опыт преподавания «Основ экологической архитектуры и дизайна». Содержание практических заданий направлено на последовательное раскрытие принципов ресурсосберегающей архитектуры – начиная с наиболее простых понятий биоклиматического дизайна.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528" y="4155926"/>
            <a:ext cx="5472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Альбом включает студенческие курсовые и дипломные работы, отмеченные дипломами региональных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международных смотров-конкурсов.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928</Words>
  <Application>Microsoft Office PowerPoint</Application>
  <PresentationFormat>Экран (16:9)</PresentationFormat>
  <Paragraphs>79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GPNTB RF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201n1</dc:creator>
  <cp:lastModifiedBy>201n1</cp:lastModifiedBy>
  <cp:revision>49</cp:revision>
  <dcterms:created xsi:type="dcterms:W3CDTF">2018-12-05T13:14:44Z</dcterms:created>
  <dcterms:modified xsi:type="dcterms:W3CDTF">2018-12-06T16:13:49Z</dcterms:modified>
</cp:coreProperties>
</file>