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78" r:id="rId2"/>
  </p:sldMasterIdLst>
  <p:notesMasterIdLst>
    <p:notesMasterId r:id="rId34"/>
  </p:notesMasterIdLst>
  <p:sldIdLst>
    <p:sldId id="256" r:id="rId3"/>
    <p:sldId id="257" r:id="rId4"/>
    <p:sldId id="259" r:id="rId5"/>
    <p:sldId id="288" r:id="rId6"/>
    <p:sldId id="264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83" r:id="rId20"/>
    <p:sldId id="598" r:id="rId21"/>
    <p:sldId id="599" r:id="rId22"/>
    <p:sldId id="258" r:id="rId23"/>
    <p:sldId id="600" r:id="rId24"/>
    <p:sldId id="284" r:id="rId25"/>
    <p:sldId id="601" r:id="rId26"/>
    <p:sldId id="602" r:id="rId27"/>
    <p:sldId id="286" r:id="rId28"/>
    <p:sldId id="287" r:id="rId29"/>
    <p:sldId id="592" r:id="rId30"/>
    <p:sldId id="593" r:id="rId31"/>
    <p:sldId id="583" r:id="rId32"/>
    <p:sldId id="3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B103C-F6B5-44E4-AF9F-8B87F1C8D1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FA6D8-C492-4E9C-BD12-377CB0408C01}">
      <dgm:prSet custT="1"/>
      <dgm:spPr/>
      <dgm:t>
        <a:bodyPr/>
        <a:lstStyle/>
        <a:p>
          <a:r>
            <a:rPr lang="ru-RU" sz="2400" b="0" dirty="0"/>
            <a:t>Сегодня стоит вопрос о необходимости понимания каждым жителем Земли своей ответственности перед будущим, осознания своей причастности к истории. В этом сложном процессе перехода  к устойчивому развитию особую  эвристическую ценность имеет учение В.И. Вернадского о биосфере и ноосфере.</a:t>
          </a:r>
          <a:endParaRPr lang="en-US" sz="2400" b="0" dirty="0"/>
        </a:p>
      </dgm:t>
    </dgm:pt>
    <dgm:pt modelId="{3BFED88C-7699-429A-BE89-9E8E1A232176}" type="parTrans" cxnId="{1E98F63A-A73F-4995-A575-C43E550F220A}">
      <dgm:prSet/>
      <dgm:spPr/>
      <dgm:t>
        <a:bodyPr/>
        <a:lstStyle/>
        <a:p>
          <a:endParaRPr lang="en-US"/>
        </a:p>
      </dgm:t>
    </dgm:pt>
    <dgm:pt modelId="{E0735EB3-5C04-4BDB-BE55-39AF65B4ECD1}" type="sibTrans" cxnId="{1E98F63A-A73F-4995-A575-C43E550F220A}">
      <dgm:prSet/>
      <dgm:spPr/>
      <dgm:t>
        <a:bodyPr/>
        <a:lstStyle/>
        <a:p>
          <a:endParaRPr lang="en-US"/>
        </a:p>
      </dgm:t>
    </dgm:pt>
    <dgm:pt modelId="{515D392D-4E9A-4BF4-A91A-CB97A14BF2B6}">
      <dgm:prSet/>
      <dgm:spPr/>
      <dgm:t>
        <a:bodyPr/>
        <a:lstStyle/>
        <a:p>
          <a:r>
            <a:rPr lang="ru-RU" dirty="0"/>
            <a:t>Наступило время, когда </a:t>
          </a:r>
          <a:r>
            <a:rPr lang="ru-RU" b="1" i="1" dirty="0"/>
            <a:t>Человек разумный</a:t>
          </a:r>
          <a:r>
            <a:rPr lang="ru-RU" b="1" dirty="0"/>
            <a:t> </a:t>
          </a:r>
          <a:r>
            <a:rPr lang="ru-RU" dirty="0"/>
            <a:t>должен стать </a:t>
          </a:r>
          <a:r>
            <a:rPr lang="ru-RU" b="1" i="1" dirty="0"/>
            <a:t>Человеком мудрым</a:t>
          </a:r>
          <a:r>
            <a:rPr lang="ru-RU" b="1" dirty="0"/>
            <a:t>. </a:t>
          </a:r>
          <a:r>
            <a:rPr lang="ru-RU" dirty="0"/>
            <a:t>Люди должны изменить способ своей жизнедеятельности в унисон с биосферными процессами.</a:t>
          </a:r>
          <a:endParaRPr lang="en-US" dirty="0"/>
        </a:p>
      </dgm:t>
    </dgm:pt>
    <dgm:pt modelId="{249E02C0-7B0B-4B81-B56F-D95459BD663B}" type="parTrans" cxnId="{645972EA-D830-463D-A6D5-E30ACA7EC4FA}">
      <dgm:prSet/>
      <dgm:spPr/>
      <dgm:t>
        <a:bodyPr/>
        <a:lstStyle/>
        <a:p>
          <a:endParaRPr lang="en-US"/>
        </a:p>
      </dgm:t>
    </dgm:pt>
    <dgm:pt modelId="{A35ED0C7-64FC-410B-9A35-CAE013EBC10A}" type="sibTrans" cxnId="{645972EA-D830-463D-A6D5-E30ACA7EC4FA}">
      <dgm:prSet/>
      <dgm:spPr/>
      <dgm:t>
        <a:bodyPr/>
        <a:lstStyle/>
        <a:p>
          <a:endParaRPr lang="en-US"/>
        </a:p>
      </dgm:t>
    </dgm:pt>
    <dgm:pt modelId="{4A8F76C8-6FCC-4057-B312-AF1DF8AE0A93}" type="pres">
      <dgm:prSet presAssocID="{E58B103C-F6B5-44E4-AF9F-8B87F1C8D113}" presName="vert0" presStyleCnt="0">
        <dgm:presLayoutVars>
          <dgm:dir/>
          <dgm:animOne val="branch"/>
          <dgm:animLvl val="lvl"/>
        </dgm:presLayoutVars>
      </dgm:prSet>
      <dgm:spPr/>
    </dgm:pt>
    <dgm:pt modelId="{62E39492-32B6-422D-8236-FF25C0EA3B0B}" type="pres">
      <dgm:prSet presAssocID="{00EFA6D8-C492-4E9C-BD12-377CB0408C01}" presName="thickLine" presStyleLbl="alignNode1" presStyleIdx="0" presStyleCnt="2"/>
      <dgm:spPr/>
    </dgm:pt>
    <dgm:pt modelId="{89A639D9-EC9D-440B-96C5-D2532CDC5119}" type="pres">
      <dgm:prSet presAssocID="{00EFA6D8-C492-4E9C-BD12-377CB0408C01}" presName="horz1" presStyleCnt="0"/>
      <dgm:spPr/>
    </dgm:pt>
    <dgm:pt modelId="{9F3AB7E2-D78F-4A54-89DC-18F9C166900E}" type="pres">
      <dgm:prSet presAssocID="{00EFA6D8-C492-4E9C-BD12-377CB0408C01}" presName="tx1" presStyleLbl="revTx" presStyleIdx="0" presStyleCnt="2" custScaleY="71341" custLinFactNeighborX="3455" custLinFactNeighborY="-9625"/>
      <dgm:spPr/>
    </dgm:pt>
    <dgm:pt modelId="{5CB1AC16-527B-42ED-8142-0CC103E486A4}" type="pres">
      <dgm:prSet presAssocID="{00EFA6D8-C492-4E9C-BD12-377CB0408C01}" presName="vert1" presStyleCnt="0"/>
      <dgm:spPr/>
    </dgm:pt>
    <dgm:pt modelId="{0AD53F56-BA5D-47A8-85DC-FF9C6B647A91}" type="pres">
      <dgm:prSet presAssocID="{515D392D-4E9A-4BF4-A91A-CB97A14BF2B6}" presName="thickLine" presStyleLbl="alignNode1" presStyleIdx="1" presStyleCnt="2"/>
      <dgm:spPr/>
    </dgm:pt>
    <dgm:pt modelId="{592E580E-752F-4776-AB9A-165E743277EB}" type="pres">
      <dgm:prSet presAssocID="{515D392D-4E9A-4BF4-A91A-CB97A14BF2B6}" presName="horz1" presStyleCnt="0"/>
      <dgm:spPr/>
    </dgm:pt>
    <dgm:pt modelId="{B63264CA-7D1C-4250-9361-0B6356D4B661}" type="pres">
      <dgm:prSet presAssocID="{515D392D-4E9A-4BF4-A91A-CB97A14BF2B6}" presName="tx1" presStyleLbl="revTx" presStyleIdx="1" presStyleCnt="2" custScaleX="100392" custScaleY="56944"/>
      <dgm:spPr/>
    </dgm:pt>
    <dgm:pt modelId="{7D8D9D81-B34E-4417-8858-D19227B7A59D}" type="pres">
      <dgm:prSet presAssocID="{515D392D-4E9A-4BF4-A91A-CB97A14BF2B6}" presName="vert1" presStyleCnt="0"/>
      <dgm:spPr/>
    </dgm:pt>
  </dgm:ptLst>
  <dgm:cxnLst>
    <dgm:cxn modelId="{1E98F63A-A73F-4995-A575-C43E550F220A}" srcId="{E58B103C-F6B5-44E4-AF9F-8B87F1C8D113}" destId="{00EFA6D8-C492-4E9C-BD12-377CB0408C01}" srcOrd="0" destOrd="0" parTransId="{3BFED88C-7699-429A-BE89-9E8E1A232176}" sibTransId="{E0735EB3-5C04-4BDB-BE55-39AF65B4ECD1}"/>
    <dgm:cxn modelId="{AF87706F-1200-4BA9-9856-AC106BB4818A}" type="presOf" srcId="{E58B103C-F6B5-44E4-AF9F-8B87F1C8D113}" destId="{4A8F76C8-6FCC-4057-B312-AF1DF8AE0A93}" srcOrd="0" destOrd="0" presId="urn:microsoft.com/office/officeart/2008/layout/LinedList"/>
    <dgm:cxn modelId="{7AB165BF-20E2-498C-A903-F0BE99CAA799}" type="presOf" srcId="{00EFA6D8-C492-4E9C-BD12-377CB0408C01}" destId="{9F3AB7E2-D78F-4A54-89DC-18F9C166900E}" srcOrd="0" destOrd="0" presId="urn:microsoft.com/office/officeart/2008/layout/LinedList"/>
    <dgm:cxn modelId="{645972EA-D830-463D-A6D5-E30ACA7EC4FA}" srcId="{E58B103C-F6B5-44E4-AF9F-8B87F1C8D113}" destId="{515D392D-4E9A-4BF4-A91A-CB97A14BF2B6}" srcOrd="1" destOrd="0" parTransId="{249E02C0-7B0B-4B81-B56F-D95459BD663B}" sibTransId="{A35ED0C7-64FC-410B-9A35-CAE013EBC10A}"/>
    <dgm:cxn modelId="{C4C1A4EC-CDB9-4FEE-BD1C-141AF3458D2A}" type="presOf" srcId="{515D392D-4E9A-4BF4-A91A-CB97A14BF2B6}" destId="{B63264CA-7D1C-4250-9361-0B6356D4B661}" srcOrd="0" destOrd="0" presId="urn:microsoft.com/office/officeart/2008/layout/LinedList"/>
    <dgm:cxn modelId="{E805C690-0A02-4C05-822C-74EFEC615574}" type="presParOf" srcId="{4A8F76C8-6FCC-4057-B312-AF1DF8AE0A93}" destId="{62E39492-32B6-422D-8236-FF25C0EA3B0B}" srcOrd="0" destOrd="0" presId="urn:microsoft.com/office/officeart/2008/layout/LinedList"/>
    <dgm:cxn modelId="{40453C84-D5C2-4EC8-B92E-57A8476391DA}" type="presParOf" srcId="{4A8F76C8-6FCC-4057-B312-AF1DF8AE0A93}" destId="{89A639D9-EC9D-440B-96C5-D2532CDC5119}" srcOrd="1" destOrd="0" presId="urn:microsoft.com/office/officeart/2008/layout/LinedList"/>
    <dgm:cxn modelId="{D6A80DA5-0BA9-457C-9601-D695B1406A7E}" type="presParOf" srcId="{89A639D9-EC9D-440B-96C5-D2532CDC5119}" destId="{9F3AB7E2-D78F-4A54-89DC-18F9C166900E}" srcOrd="0" destOrd="0" presId="urn:microsoft.com/office/officeart/2008/layout/LinedList"/>
    <dgm:cxn modelId="{98628261-289F-4444-A2F3-AACB59BC96BF}" type="presParOf" srcId="{89A639D9-EC9D-440B-96C5-D2532CDC5119}" destId="{5CB1AC16-527B-42ED-8142-0CC103E486A4}" srcOrd="1" destOrd="0" presId="urn:microsoft.com/office/officeart/2008/layout/LinedList"/>
    <dgm:cxn modelId="{E1C288CE-3883-4E49-BBF9-613D5CE3643D}" type="presParOf" srcId="{4A8F76C8-6FCC-4057-B312-AF1DF8AE0A93}" destId="{0AD53F56-BA5D-47A8-85DC-FF9C6B647A91}" srcOrd="2" destOrd="0" presId="urn:microsoft.com/office/officeart/2008/layout/LinedList"/>
    <dgm:cxn modelId="{ED537966-3C4F-4967-BBB9-CA73C05581D8}" type="presParOf" srcId="{4A8F76C8-6FCC-4057-B312-AF1DF8AE0A93}" destId="{592E580E-752F-4776-AB9A-165E743277EB}" srcOrd="3" destOrd="0" presId="urn:microsoft.com/office/officeart/2008/layout/LinedList"/>
    <dgm:cxn modelId="{45639DE4-7CF8-4777-A47A-B4A29B56CCE6}" type="presParOf" srcId="{592E580E-752F-4776-AB9A-165E743277EB}" destId="{B63264CA-7D1C-4250-9361-0B6356D4B661}" srcOrd="0" destOrd="0" presId="urn:microsoft.com/office/officeart/2008/layout/LinedList"/>
    <dgm:cxn modelId="{79B6FF28-DA1E-43E3-93F0-D02C416AE38A}" type="presParOf" srcId="{592E580E-752F-4776-AB9A-165E743277EB}" destId="{7D8D9D81-B34E-4417-8858-D19227B7A5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39492-32B6-422D-8236-FF25C0EA3B0B}">
      <dsp:nvSpPr>
        <dsp:cNvPr id="0" name=""/>
        <dsp:cNvSpPr/>
      </dsp:nvSpPr>
      <dsp:spPr>
        <a:xfrm>
          <a:off x="0" y="954"/>
          <a:ext cx="5400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AB7E2-D78F-4A54-89DC-18F9C166900E}">
      <dsp:nvSpPr>
        <dsp:cNvPr id="0" name=""/>
        <dsp:cNvSpPr/>
      </dsp:nvSpPr>
      <dsp:spPr>
        <a:xfrm>
          <a:off x="0" y="0"/>
          <a:ext cx="5400600" cy="380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Сегодня стоит вопрос о необходимости понимания каждым жителем Земли своей ответственности перед будущим, осознания своей причастности к истории. В этом сложном процессе перехода  к устойчивому развитию особую  эвристическую ценность имеет учение В.И. Вернадского о биосфере и ноосфере.</a:t>
          </a:r>
          <a:endParaRPr lang="en-US" sz="2400" b="0" kern="1200" dirty="0"/>
        </a:p>
      </dsp:txBody>
      <dsp:txXfrm>
        <a:off x="0" y="0"/>
        <a:ext cx="5400600" cy="3803910"/>
      </dsp:txXfrm>
    </dsp:sp>
    <dsp:sp modelId="{0AD53F56-BA5D-47A8-85DC-FF9C6B647A91}">
      <dsp:nvSpPr>
        <dsp:cNvPr id="0" name=""/>
        <dsp:cNvSpPr/>
      </dsp:nvSpPr>
      <dsp:spPr>
        <a:xfrm>
          <a:off x="0" y="3804864"/>
          <a:ext cx="5400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264CA-7D1C-4250-9361-0B6356D4B661}">
      <dsp:nvSpPr>
        <dsp:cNvPr id="0" name=""/>
        <dsp:cNvSpPr/>
      </dsp:nvSpPr>
      <dsp:spPr>
        <a:xfrm>
          <a:off x="0" y="3804864"/>
          <a:ext cx="5400591" cy="303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Наступило время, когда </a:t>
          </a:r>
          <a:r>
            <a:rPr lang="ru-RU" sz="2600" b="1" i="1" kern="1200" dirty="0"/>
            <a:t>Человек разумный</a:t>
          </a:r>
          <a:r>
            <a:rPr lang="ru-RU" sz="2600" b="1" kern="1200" dirty="0"/>
            <a:t> </a:t>
          </a:r>
          <a:r>
            <a:rPr lang="ru-RU" sz="2600" kern="1200" dirty="0"/>
            <a:t>должен стать </a:t>
          </a:r>
          <a:r>
            <a:rPr lang="ru-RU" sz="2600" b="1" i="1" kern="1200" dirty="0"/>
            <a:t>Человеком мудрым</a:t>
          </a:r>
          <a:r>
            <a:rPr lang="ru-RU" sz="2600" b="1" kern="1200" dirty="0"/>
            <a:t>. </a:t>
          </a:r>
          <a:r>
            <a:rPr lang="ru-RU" sz="2600" kern="1200" dirty="0"/>
            <a:t>Люди должны изменить способ своей жизнедеятельности в унисон с биосферными процессами.</a:t>
          </a:r>
          <a:endParaRPr lang="en-US" sz="2600" kern="1200" dirty="0"/>
        </a:p>
      </dsp:txBody>
      <dsp:txXfrm>
        <a:off x="0" y="3804864"/>
        <a:ext cx="5400591" cy="303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4653-44EE-4456-A72C-5C8C11B5FDC2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34C4-3E69-4490-9965-593366959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D34C4-3E69-4490-9965-5933669592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7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34C4-3E69-4490-9965-5933669592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2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3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34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6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7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2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5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57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60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3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5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7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6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4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8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821114-D4F1-4D7C-A5E7-3541E8CE3461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5332-68CD-4DDF-A8FA-820A07CAA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4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9E%D1%82%D0%B5%D1%86%20%D0%B2%D0%B5%D1%80%D0%BD%D0%B0%D0%B4%D1%81%D0%BA%D0%BE%D0%B3%D0%BE%20%20%D0%B2%D0%BB%D0%B0%D0%B4%D0%B8%D0%BC%D0%B8%D1%80%D0%B0%20%20%D0%B8%D0%B2%D0%B0%D0%BD%D0%BE%D0%B2%D0%B8%D1%87%D0%B0&amp;img_url=http://www.rusf.ru/fc/img/big/vernad_1.jpg&amp;pos=2&amp;fyandex=1&amp;rpt=simag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images.yandex.ru/yandsearch?text=%D0%95.%D0%9C.%20%D0%9A%D0%BE%D1%80%D0%BE%D0%BB%D0%B5%D0%BD%D0%BA%D0%BE&amp;img_url=http://img-fotki.yandex.ru/get/6108/159081008.0/0_79c30_4e78ef67_XL&amp;pos=2&amp;fyandex=1&amp;rpt=simage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6%D0%B5%D0%BD%D0%B0%20%20%D0%B2%D0%B5%D1%80%D0%BD%D0%B0%D0%B4%D1%81%D0%BA%D0%BE%D0%B3%D0%BE&amp;img_url=http://www.tstu.ru/win/kultur/kul_img/nauk_img/vern_img/v14.jpg&amp;pos=2&amp;fyandex=1&amp;rpt=sim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128" y="332656"/>
            <a:ext cx="7695743" cy="32699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i="1" dirty="0"/>
              <a:t>Мамедов Низами </a:t>
            </a:r>
            <a:r>
              <a:rPr lang="ru-RU" sz="3600" i="1" dirty="0" err="1"/>
              <a:t>Мустафаевич</a:t>
            </a:r>
            <a:r>
              <a:rPr lang="ru-RU" sz="3600" dirty="0"/>
              <a:t>, доктор философских наук, профессор, академик РАЕН и РЭА, эксперт ЮНЕСКО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8" y="4509120"/>
            <a:ext cx="9144000" cy="29523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Философия В. И. Вернадского и учение о биосфере и ноосфере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86162"/>
            <a:ext cx="8856984" cy="4095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6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	</a:t>
            </a:r>
            <a:r>
              <a:rPr lang="en-US" sz="2800" b="1" dirty="0">
                <a:latin typeface="+mj-lt"/>
                <a:ea typeface="+mj-ea"/>
                <a:cs typeface="+mj-cs"/>
              </a:rPr>
              <a:t>В.И.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проявлял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latin typeface="+mj-lt"/>
                <a:ea typeface="+mj-ea"/>
                <a:cs typeface="+mj-cs"/>
              </a:rPr>
              <a:t>особый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интерес</a:t>
            </a:r>
            <a:r>
              <a:rPr lang="en-US" sz="2800" b="1" dirty="0">
                <a:latin typeface="+mj-lt"/>
                <a:ea typeface="+mj-ea"/>
                <a:cs typeface="+mj-cs"/>
              </a:rPr>
              <a:t> к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истории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науки</a:t>
            </a:r>
            <a:r>
              <a:rPr lang="en-US" sz="2800" b="1" dirty="0">
                <a:latin typeface="+mj-lt"/>
                <a:ea typeface="+mj-ea"/>
                <a:cs typeface="+mj-cs"/>
              </a:rPr>
              <a:t> и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философии</a:t>
            </a:r>
            <a:r>
              <a:rPr lang="en-US" sz="2800" b="1" dirty="0">
                <a:latin typeface="+mj-lt"/>
                <a:ea typeface="+mj-ea"/>
                <a:cs typeface="+mj-cs"/>
              </a:rPr>
              <a:t>. С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точки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зрения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–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это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двуединая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история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познания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действительности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основа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необходимого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для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современной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науки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теоретического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мышления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«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Философия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всегда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заключает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зародыши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иногда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даже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предвосхищает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целые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области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будущего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развития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науки</a:t>
            </a:r>
            <a:r>
              <a:rPr lang="en-US" sz="2800" b="1" dirty="0">
                <a:latin typeface="+mj-lt"/>
                <a:ea typeface="+mj-ea"/>
                <a:cs typeface="+mj-cs"/>
              </a:rPr>
              <a:t>…»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9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2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6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371830"/>
            <a:ext cx="8928992" cy="387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42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Фундаментальный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вклад</a:t>
            </a:r>
            <a:r>
              <a:rPr lang="en-US" sz="28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в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естествознание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заслоняет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общественную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политическую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деятельность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социальные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идеалы</a:t>
            </a:r>
            <a:r>
              <a:rPr lang="en-US" sz="2800" b="1" dirty="0">
                <a:latin typeface="+mj-lt"/>
                <a:ea typeface="+mj-ea"/>
                <a:cs typeface="+mj-cs"/>
              </a:rPr>
              <a:t> и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представления</a:t>
            </a:r>
            <a:r>
              <a:rPr lang="en-US" sz="2800" b="1" dirty="0">
                <a:latin typeface="+mj-lt"/>
                <a:ea typeface="+mj-ea"/>
                <a:cs typeface="+mj-cs"/>
              </a:rPr>
              <a:t> о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гармоническом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обустройстве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жизни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людей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геополитических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перспективах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России</a:t>
            </a:r>
            <a:r>
              <a:rPr lang="en-US" sz="28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2204864"/>
            <a:ext cx="8712968" cy="4043535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kumimoji="0" lang="ru-RU" sz="150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	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 1905 г.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начинается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период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политической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деятельности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В.И.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Вернадского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Он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принимал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участие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формировании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партии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народной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свободы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(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кадетов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)</a:t>
            </a:r>
            <a:r>
              <a:rPr kumimoji="0" lang="ru-RU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sz="9600" b="1" dirty="0">
                <a:latin typeface="+mj-lt"/>
                <a:ea typeface="+mj-ea"/>
                <a:cs typeface="+mj-cs"/>
              </a:rPr>
              <a:t>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избирался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членом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Государственного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Совета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от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Академии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наук</a:t>
            </a:r>
            <a:r>
              <a:rPr lang="en-US" sz="9600" b="1" dirty="0">
                <a:latin typeface="+mj-lt"/>
                <a:ea typeface="+mj-ea"/>
                <a:cs typeface="+mj-cs"/>
              </a:rPr>
              <a:t> (1906, 1908, 1916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гг</a:t>
            </a:r>
            <a:r>
              <a:rPr lang="en-US" sz="9600" b="1" dirty="0">
                <a:latin typeface="+mj-lt"/>
                <a:ea typeface="+mj-ea"/>
                <a:cs typeface="+mj-cs"/>
              </a:rPr>
              <a:t>.). 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размышлял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над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социальными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политическими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этическими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вопросами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постоянно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знакомился</a:t>
            </a:r>
            <a:r>
              <a:rPr lang="en-US" sz="9600" b="1" dirty="0">
                <a:latin typeface="+mj-lt"/>
                <a:ea typeface="+mj-ea"/>
                <a:cs typeface="+mj-cs"/>
              </a:rPr>
              <a:t> с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социально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–</a:t>
            </a:r>
            <a:r>
              <a:rPr lang="ru-RU" sz="9600" b="1" dirty="0">
                <a:latin typeface="+mj-lt"/>
                <a:ea typeface="+mj-ea"/>
                <a:cs typeface="+mj-cs"/>
              </a:rPr>
              <a:t>политической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литературой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sz="15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2286162"/>
            <a:ext cx="8784976" cy="3962237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sz="11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</a:pPr>
            <a:r>
              <a:rPr lang="ru-RU" sz="1100" dirty="0">
                <a:latin typeface="+mj-lt"/>
                <a:ea typeface="+mj-ea"/>
                <a:cs typeface="+mj-cs"/>
              </a:rPr>
              <a:t>	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его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мировоззрении</a:t>
            </a:r>
            <a:r>
              <a:rPr kumimoji="0" lang="en-US" sz="9600" b="1" u="none" strike="noStrike" cap="none" normalizeH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отразились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революционные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события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1905 г.,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Первая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Мировая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война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революция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1917 г. </a:t>
            </a:r>
            <a:r>
              <a:rPr lang="ru-RU" sz="9600" b="1" dirty="0">
                <a:latin typeface="+mj-lt"/>
                <a:ea typeface="+mj-ea"/>
                <a:cs typeface="+mj-cs"/>
              </a:rPr>
              <a:t>С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ильное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впечатление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В.И.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Вернадского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произвело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начало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Второй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Мировой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войны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и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образование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антигитлеровской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коалиции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Борьбу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с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фашизмом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он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воспринял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как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борьбу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добра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злом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противостояние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гуманизма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и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насилия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 </a:t>
            </a:r>
            <a:r>
              <a:rPr lang="ru-RU" sz="9600" b="1" dirty="0">
                <a:latin typeface="+mj-lt"/>
                <a:ea typeface="+mj-ea"/>
                <a:cs typeface="+mj-cs"/>
              </a:rPr>
              <a:t>Д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аже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самые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тяжелые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периоды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войны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он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с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оптимизмом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смотрел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будущее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был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убежден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победе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над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фашизмом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371830"/>
            <a:ext cx="8784976" cy="387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ru-RU" sz="2400" b="1" dirty="0">
                <a:latin typeface="+mj-lt"/>
                <a:ea typeface="+mj-ea"/>
                <a:cs typeface="+mj-cs"/>
              </a:rPr>
              <a:t>С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оциальные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политические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потрясения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обуславливали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размышления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latin typeface="+mj-lt"/>
                <a:ea typeface="+mj-ea"/>
                <a:cs typeface="+mj-cs"/>
              </a:rPr>
              <a:t>Вернадского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над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такими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вопросами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природа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человека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смысл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назначение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истории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война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мир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нравственность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ответственность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ученого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судьбы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цивилизации</a:t>
            </a:r>
            <a:r>
              <a:rPr lang="en-US" sz="2400" b="1" dirty="0">
                <a:latin typeface="+mj-lt"/>
                <a:ea typeface="+mj-ea"/>
                <a:cs typeface="+mj-cs"/>
              </a:rPr>
              <a:t>.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Эти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размышления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нашли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отражение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в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различных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набросках</a:t>
            </a:r>
            <a:r>
              <a:rPr lang="en-US" sz="24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о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ноосфере</a:t>
            </a:r>
            <a:r>
              <a:rPr lang="en-US" sz="2400" b="1" dirty="0">
                <a:latin typeface="+mj-lt"/>
                <a:ea typeface="+mj-ea"/>
                <a:cs typeface="+mj-cs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2204865"/>
            <a:ext cx="8856984" cy="441523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sz="17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все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творчество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В.И.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Вернадского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оказало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большое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влияние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переосмысление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им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еще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начале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научной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деятельности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понятий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пространства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и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времени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создание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существу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оригинальной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теории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пространства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–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времени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подлинное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значение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которой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стало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очевидным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последние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годы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когда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появились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работы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области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термодинамики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необратимых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процессов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br>
              <a:rPr kumimoji="0" lang="en-US" sz="170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</a:br>
            <a:endParaRPr kumimoji="0" lang="en-US" sz="17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436386" y="556825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 action="ppaction://noaction"/>
              </a:rPr>
              <a:t>[</a:t>
            </a:r>
            <a:r>
              <a:rPr kumimoji="0" lang="ru-RU" sz="12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 action="ppaction://noaction"/>
              </a:rPr>
              <a:t>1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2049026"/>
            <a:ext cx="8640960" cy="4808974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sz="6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</a:pPr>
            <a:r>
              <a:rPr lang="ru-RU" sz="7400" b="1" dirty="0">
                <a:latin typeface="+mj-lt"/>
                <a:ea typeface="+mj-ea"/>
                <a:cs typeface="+mj-cs"/>
              </a:rPr>
              <a:t>	</a:t>
            </a:r>
            <a:r>
              <a:rPr lang="en-US" sz="8000" b="1" dirty="0">
                <a:latin typeface="+mj-lt"/>
                <a:ea typeface="+mj-ea"/>
                <a:cs typeface="+mj-cs"/>
              </a:rPr>
              <a:t>В.И.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сформулировал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вывод</a:t>
            </a:r>
            <a:r>
              <a:rPr lang="en-US" sz="8000" b="1" dirty="0">
                <a:latin typeface="+mj-lt"/>
                <a:ea typeface="+mj-ea"/>
                <a:cs typeface="+mj-cs"/>
              </a:rPr>
              <a:t> о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едином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пространстве</a:t>
            </a:r>
            <a:r>
              <a:rPr lang="en-US" sz="8000" b="1" dirty="0">
                <a:latin typeface="+mj-lt"/>
                <a:ea typeface="+mj-ea"/>
                <a:cs typeface="+mj-cs"/>
              </a:rPr>
              <a:t>–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времени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задолго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до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появления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теории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относительности</a:t>
            </a:r>
            <a:r>
              <a:rPr lang="en-US" sz="8000" b="1" dirty="0">
                <a:latin typeface="+mj-lt"/>
                <a:ea typeface="+mj-ea"/>
                <a:cs typeface="+mj-cs"/>
              </a:rPr>
              <a:t>. В 1885 г.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он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писал</a:t>
            </a:r>
            <a:r>
              <a:rPr lang="en-US" sz="8000" b="1" dirty="0">
                <a:latin typeface="+mj-lt"/>
                <a:ea typeface="+mj-ea"/>
                <a:cs typeface="+mj-cs"/>
              </a:rPr>
              <a:t> в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дневнике</a:t>
            </a:r>
            <a:r>
              <a:rPr lang="en-US" sz="8000" b="1" dirty="0">
                <a:latin typeface="+mj-lt"/>
                <a:ea typeface="+mj-ea"/>
                <a:cs typeface="+mj-cs"/>
              </a:rPr>
              <a:t>: "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Что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такое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пространство</a:t>
            </a:r>
            <a:r>
              <a:rPr lang="en-US" sz="8000" b="1" dirty="0">
                <a:latin typeface="+mj-lt"/>
                <a:ea typeface="+mj-ea"/>
                <a:cs typeface="+mj-cs"/>
              </a:rPr>
              <a:t> и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время</a:t>
            </a:r>
            <a:r>
              <a:rPr lang="en-US" sz="8000" b="1" dirty="0">
                <a:latin typeface="+mj-lt"/>
                <a:ea typeface="+mj-ea"/>
                <a:cs typeface="+mj-cs"/>
              </a:rPr>
              <a:t>?  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Время</a:t>
            </a:r>
            <a:r>
              <a:rPr lang="en-US" sz="8000" b="1" dirty="0">
                <a:latin typeface="+mj-lt"/>
                <a:ea typeface="+mj-ea"/>
                <a:cs typeface="+mj-cs"/>
              </a:rPr>
              <a:t> и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пространство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отдельно</a:t>
            </a:r>
            <a:r>
              <a:rPr lang="en-US" sz="8000" b="1" dirty="0">
                <a:latin typeface="+mj-lt"/>
                <a:ea typeface="+mj-ea"/>
                <a:cs typeface="+mj-cs"/>
              </a:rPr>
              <a:t> в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природе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не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встречаются</a:t>
            </a:r>
            <a:r>
              <a:rPr lang="en-US" sz="8000" b="1" dirty="0">
                <a:latin typeface="+mj-lt"/>
                <a:ea typeface="+mj-ea"/>
                <a:cs typeface="+mj-cs"/>
              </a:rPr>
              <a:t> ,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они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неразделимы</a:t>
            </a:r>
            <a:r>
              <a:rPr lang="en-US" sz="8000" b="1" dirty="0">
                <a:latin typeface="+mj-lt"/>
                <a:ea typeface="+mj-ea"/>
                <a:cs typeface="+mj-cs"/>
              </a:rPr>
              <a:t>…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Только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для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логического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удобства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представляем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мы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отдельно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пространство</a:t>
            </a:r>
            <a:r>
              <a:rPr lang="en-US" sz="8000" b="1" dirty="0">
                <a:latin typeface="+mj-lt"/>
                <a:ea typeface="+mj-ea"/>
                <a:cs typeface="+mj-cs"/>
              </a:rPr>
              <a:t> и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отдельно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время</a:t>
            </a:r>
            <a:r>
              <a:rPr lang="en-US" sz="8000" b="1" dirty="0">
                <a:latin typeface="+mj-lt"/>
                <a:ea typeface="+mj-ea"/>
                <a:cs typeface="+mj-cs"/>
              </a:rPr>
              <a:t>…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Что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же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это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за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части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неразделимые</a:t>
            </a:r>
            <a:r>
              <a:rPr lang="en-US" sz="8000" b="1" dirty="0">
                <a:latin typeface="+mj-lt"/>
                <a:ea typeface="+mj-ea"/>
                <a:cs typeface="+mj-cs"/>
              </a:rPr>
              <a:t> -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чего</a:t>
            </a:r>
            <a:r>
              <a:rPr lang="en-US" sz="8000" b="1" dirty="0">
                <a:latin typeface="+mj-lt"/>
                <a:ea typeface="+mj-ea"/>
                <a:cs typeface="+mj-cs"/>
              </a:rPr>
              <a:t>?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Очевидно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того</a:t>
            </a:r>
            <a:r>
              <a:rPr lang="en-US" sz="8000" b="1" dirty="0">
                <a:latin typeface="+mj-lt"/>
                <a:ea typeface="+mj-ea"/>
                <a:cs typeface="+mj-cs"/>
              </a:rPr>
              <a:t>,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что</a:t>
            </a:r>
            <a:r>
              <a:rPr lang="en-US" sz="80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только</a:t>
            </a:r>
            <a:r>
              <a:rPr lang="en-US" sz="8000" b="1" dirty="0">
                <a:latin typeface="+mj-lt"/>
                <a:ea typeface="+mj-ea"/>
                <a:cs typeface="+mj-cs"/>
              </a:rPr>
              <a:t> и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существует</a:t>
            </a:r>
            <a:r>
              <a:rPr lang="en-US" sz="8000" b="1" dirty="0">
                <a:latin typeface="+mj-lt"/>
                <a:ea typeface="+mj-ea"/>
                <a:cs typeface="+mj-cs"/>
              </a:rPr>
              <a:t>  – </a:t>
            </a:r>
            <a:r>
              <a:rPr lang="en-US" sz="8000" b="1" dirty="0" err="1">
                <a:latin typeface="+mj-lt"/>
                <a:ea typeface="+mj-ea"/>
                <a:cs typeface="+mj-cs"/>
              </a:rPr>
              <a:t>материи</a:t>
            </a:r>
            <a:r>
              <a:rPr lang="en-US" sz="8000" b="1" dirty="0">
                <a:latin typeface="+mj-lt"/>
                <a:ea typeface="+mj-ea"/>
                <a:cs typeface="+mj-cs"/>
              </a:rPr>
              <a:t>." </a:t>
            </a:r>
          </a:p>
          <a:p>
            <a:pPr marL="0" marR="0" lvl="0" indent="0" fontAlgn="base"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lang="en-US" sz="8000" b="1" dirty="0">
                <a:latin typeface="+mj-lt"/>
                <a:ea typeface="+mj-ea"/>
                <a:cs typeface="+mj-cs"/>
              </a:rPr>
              <a:t>	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kumimoji="0" lang="en-US" sz="6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lvl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lvl="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kumimoji="0" lang="en-US" sz="60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8840" y="2200044"/>
            <a:ext cx="8964487" cy="464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en-US" sz="9600" b="1" dirty="0">
                <a:latin typeface="+mj-lt"/>
                <a:ea typeface="+mj-ea"/>
                <a:cs typeface="+mj-cs"/>
              </a:rPr>
              <a:t>УЧЕНИЕ О « ЖИВОМ ВЕЩЕСТВЕ».</a:t>
            </a:r>
          </a:p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9600" b="1" dirty="0" err="1">
                <a:latin typeface="+mj-lt"/>
                <a:ea typeface="+mj-ea"/>
                <a:cs typeface="+mj-cs"/>
              </a:rPr>
              <a:t>Термином</a:t>
            </a:r>
            <a:r>
              <a:rPr lang="en-US" sz="9600" b="1" dirty="0">
                <a:latin typeface="+mj-lt"/>
                <a:ea typeface="+mj-ea"/>
                <a:cs typeface="+mj-cs"/>
              </a:rPr>
              <a:t> "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живое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вещество</a:t>
            </a:r>
            <a:r>
              <a:rPr lang="en-US" sz="9600" b="1" dirty="0">
                <a:latin typeface="+mj-lt"/>
                <a:ea typeface="+mj-ea"/>
                <a:cs typeface="+mj-cs"/>
              </a:rPr>
              <a:t>" 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обозначил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совокупность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организмов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заселяющих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биосферу</a:t>
            </a:r>
            <a:r>
              <a:rPr lang="en-US" sz="9600" b="1" dirty="0">
                <a:latin typeface="+mj-lt"/>
                <a:ea typeface="+mj-ea"/>
                <a:cs typeface="+mj-cs"/>
              </a:rPr>
              <a:t>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Этот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термин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выражает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целостный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подход</a:t>
            </a:r>
            <a:r>
              <a:rPr lang="en-US" sz="9600" b="1" dirty="0">
                <a:latin typeface="+mj-lt"/>
                <a:ea typeface="+mj-ea"/>
                <a:cs typeface="+mj-cs"/>
              </a:rPr>
              <a:t> к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многогранным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связям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организмов</a:t>
            </a:r>
            <a:r>
              <a:rPr lang="en-US" sz="9600" b="1" dirty="0">
                <a:latin typeface="+mj-lt"/>
                <a:ea typeface="+mj-ea"/>
                <a:cs typeface="+mj-cs"/>
              </a:rPr>
              <a:t> с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неживой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природой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космическими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факторами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мнению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живое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вещество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является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пленкой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поверхности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земли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развитие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которой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происходит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под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воздействием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энергии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Солнца</a:t>
            </a:r>
            <a:r>
              <a:rPr lang="en-US" sz="96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13" y="2371828"/>
            <a:ext cx="8964801" cy="502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ru-RU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АНТРОПНЫЙ ПРИНЦИП И  КОНЦЕПЦИЯ  ВЕРНАДСКОГО О КОСМИЧЕСКИХ ИСТОКАХ ЖИЗНИ</a:t>
            </a:r>
          </a:p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9600" b="1" dirty="0">
                <a:latin typeface="+mj-lt"/>
                <a:ea typeface="+mj-ea"/>
                <a:cs typeface="+mj-cs"/>
              </a:rPr>
              <a:t>	</a:t>
            </a:r>
            <a:r>
              <a:rPr lang="en-US" sz="9600" b="1" dirty="0">
                <a:latin typeface="+mj-lt"/>
                <a:ea typeface="+mj-ea"/>
                <a:cs typeface="+mj-cs"/>
              </a:rPr>
              <a:t>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придавал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факту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появления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жизни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Земле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космическое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значение</a:t>
            </a:r>
            <a:r>
              <a:rPr lang="en-US" sz="9600" b="1" dirty="0">
                <a:latin typeface="+mj-lt"/>
                <a:ea typeface="+mj-ea"/>
                <a:cs typeface="+mj-cs"/>
              </a:rPr>
              <a:t>. 	</a:t>
            </a:r>
            <a:r>
              <a:rPr lang="ru-RU" sz="9600" b="1" dirty="0">
                <a:latin typeface="+mj-lt"/>
                <a:ea typeface="+mj-ea"/>
                <a:cs typeface="+mj-cs"/>
              </a:rPr>
              <a:t>Он придерживался «Принципа Редди», принципа итальянского ученого, согласно которому живое возможно только из живого. 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Для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него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жизнь</a:t>
            </a:r>
            <a:r>
              <a:rPr lang="en-US" sz="9600" b="1" dirty="0">
                <a:latin typeface="+mj-lt"/>
                <a:ea typeface="+mj-ea"/>
                <a:cs typeface="+mj-cs"/>
              </a:rPr>
              <a:t>, "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живое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вещество</a:t>
            </a:r>
            <a:r>
              <a:rPr lang="en-US" sz="9600" b="1" dirty="0">
                <a:latin typeface="+mj-lt"/>
                <a:ea typeface="+mj-ea"/>
                <a:cs typeface="+mj-cs"/>
              </a:rPr>
              <a:t>" –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естественный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этап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космической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эволюции</a:t>
            </a:r>
            <a:r>
              <a:rPr lang="en-US" sz="9600" b="1" dirty="0">
                <a:latin typeface="+mj-lt"/>
                <a:ea typeface="+mj-ea"/>
                <a:cs typeface="+mj-cs"/>
              </a:rPr>
              <a:t> в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целом</a:t>
            </a:r>
            <a:r>
              <a:rPr lang="en-US" sz="9600" b="1" dirty="0">
                <a:latin typeface="+mj-lt"/>
                <a:ea typeface="+mj-ea"/>
                <a:cs typeface="+mj-cs"/>
              </a:rPr>
              <a:t>.</a:t>
            </a:r>
            <a:r>
              <a:rPr lang="ru-RU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Он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писал</a:t>
            </a:r>
            <a:r>
              <a:rPr lang="en-US" sz="9600" b="1" dirty="0">
                <a:latin typeface="+mj-lt"/>
                <a:ea typeface="+mj-ea"/>
                <a:cs typeface="+mj-cs"/>
              </a:rPr>
              <a:t>: «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жизнь</a:t>
            </a:r>
            <a:r>
              <a:rPr lang="en-US" sz="9600" b="1" dirty="0">
                <a:latin typeface="+mj-lt"/>
                <a:ea typeface="+mj-ea"/>
                <a:cs typeface="+mj-cs"/>
              </a:rPr>
              <a:t> …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является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случайным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явлением</a:t>
            </a:r>
            <a:r>
              <a:rPr lang="en-US" sz="9600" b="1" dirty="0">
                <a:latin typeface="+mj-lt"/>
                <a:ea typeface="+mj-ea"/>
                <a:cs typeface="+mj-cs"/>
              </a:rPr>
              <a:t> в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мировой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эволюции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ru-RU" sz="9600" b="1" dirty="0">
                <a:latin typeface="+mj-lt"/>
                <a:ea typeface="+mj-ea"/>
                <a:cs typeface="+mj-cs"/>
              </a:rPr>
              <a:t>а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тесно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 с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ним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связанным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следствием</a:t>
            </a:r>
            <a:r>
              <a:rPr lang="en-US" sz="9600" b="1" dirty="0">
                <a:latin typeface="+mj-lt"/>
                <a:ea typeface="+mj-ea"/>
                <a:cs typeface="+mj-cs"/>
              </a:rPr>
              <a:t>»</a:t>
            </a:r>
            <a:r>
              <a:rPr lang="ru-RU" sz="9600" b="1" dirty="0">
                <a:latin typeface="+mj-lt"/>
                <a:ea typeface="+mj-ea"/>
                <a:cs typeface="+mj-cs"/>
              </a:rPr>
              <a:t>.</a:t>
            </a:r>
            <a:endParaRPr lang="en-US" sz="9600" b="1" dirty="0"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191" y="1342109"/>
            <a:ext cx="5197913" cy="517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Именно живое вещество, по Вернадскому, является носителем и создателем свободной энергии в таком масштабе, что она охватывает всю биосферу. Биосфера - земной и космический организм, связывается в единое целое живым.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54478"/>
            <a:ext cx="3563888" cy="38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.academic.ru/pictures/enc_biography/m_33344.jpg"/>
          <p:cNvPicPr>
            <a:picLocks noChangeAspect="1" noChangeArrowheads="1"/>
          </p:cNvPicPr>
          <p:nvPr/>
        </p:nvPicPr>
        <p:blipFill rotWithShape="1">
          <a:blip r:embed="rId2" cstate="print"/>
          <a:srcRect l="9976" r="19392"/>
          <a:stretch/>
        </p:blipFill>
        <p:spPr bwMode="auto">
          <a:xfrm>
            <a:off x="2" y="10"/>
            <a:ext cx="3729824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34407" y="980728"/>
            <a:ext cx="4008302" cy="5267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ts val="4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	</a:t>
            </a:r>
            <a:r>
              <a:rPr lang="en-US" sz="2400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Владимир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Иванович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ts val="4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latin typeface="+mj-lt"/>
                <a:ea typeface="+mj-ea"/>
                <a:cs typeface="+mj-cs"/>
              </a:rPr>
              <a:t>Родился</a:t>
            </a:r>
            <a:r>
              <a:rPr lang="en-US" sz="2400" dirty="0">
                <a:latin typeface="+mj-lt"/>
                <a:ea typeface="+mj-ea"/>
                <a:cs typeface="+mj-cs"/>
              </a:rPr>
              <a:t> в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Петербурге</a:t>
            </a:r>
            <a:r>
              <a:rPr lang="en-US" sz="2400" dirty="0">
                <a:latin typeface="+mj-lt"/>
                <a:ea typeface="+mj-ea"/>
                <a:cs typeface="+mj-cs"/>
              </a:rPr>
              <a:t>  </a:t>
            </a:r>
            <a:r>
              <a:rPr lang="ru-RU" sz="2400" dirty="0">
                <a:latin typeface="+mj-lt"/>
                <a:ea typeface="+mj-ea"/>
                <a:cs typeface="+mj-cs"/>
              </a:rPr>
              <a:t>Годы жизни: </a:t>
            </a:r>
          </a:p>
          <a:p>
            <a:pPr>
              <a:lnSpc>
                <a:spcPts val="4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28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февраля</a:t>
            </a:r>
            <a:r>
              <a:rPr lang="en-US" sz="2400" dirty="0">
                <a:latin typeface="+mj-lt"/>
                <a:ea typeface="+mj-ea"/>
                <a:cs typeface="+mj-cs"/>
              </a:rPr>
              <a:t> (12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марта</a:t>
            </a:r>
            <a:r>
              <a:rPr lang="en-US" sz="2400" dirty="0">
                <a:latin typeface="+mj-lt"/>
                <a:ea typeface="+mj-ea"/>
                <a:cs typeface="+mj-cs"/>
              </a:rPr>
              <a:t>)</a:t>
            </a:r>
            <a:r>
              <a:rPr lang="ru-RU" sz="2400" dirty="0">
                <a:latin typeface="+mj-lt"/>
                <a:ea typeface="+mj-ea"/>
                <a:cs typeface="+mj-cs"/>
              </a:rPr>
              <a:t>,</a:t>
            </a:r>
            <a:r>
              <a:rPr lang="en-US" sz="2400" dirty="0">
                <a:latin typeface="+mj-lt"/>
                <a:ea typeface="+mj-ea"/>
                <a:cs typeface="+mj-cs"/>
              </a:rPr>
              <a:t> 1863</a:t>
            </a:r>
            <a:r>
              <a:rPr lang="ru-RU" sz="2400" dirty="0">
                <a:latin typeface="+mj-lt"/>
                <a:ea typeface="+mj-ea"/>
                <a:cs typeface="+mj-cs"/>
              </a:rPr>
              <a:t>г.</a:t>
            </a:r>
            <a:r>
              <a:rPr lang="en-US" sz="2400" dirty="0">
                <a:latin typeface="+mj-lt"/>
                <a:ea typeface="+mj-ea"/>
                <a:cs typeface="+mj-cs"/>
              </a:rPr>
              <a:t> — 6 января,1945</a:t>
            </a:r>
            <a:r>
              <a:rPr lang="ru-RU" sz="2400" dirty="0">
                <a:latin typeface="+mj-lt"/>
                <a:ea typeface="+mj-ea"/>
                <a:cs typeface="+mj-cs"/>
              </a:rPr>
              <a:t>г.</a:t>
            </a:r>
          </a:p>
          <a:p>
            <a:pPr>
              <a:lnSpc>
                <a:spcPts val="4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В 1885</a:t>
            </a:r>
            <a:r>
              <a:rPr lang="ru-RU" sz="2400" dirty="0">
                <a:latin typeface="+mj-lt"/>
                <a:ea typeface="+mj-ea"/>
                <a:cs typeface="+mj-cs"/>
              </a:rPr>
              <a:t> г.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окончил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Петербургский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университет</a:t>
            </a:r>
            <a:r>
              <a:rPr lang="en-US" sz="2400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6094" y="547735"/>
            <a:ext cx="7169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АНТРОПНЫЙ ПРИНЦИП БРЭНДОНА КАРТЕРА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117" y="2492896"/>
            <a:ext cx="72241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Взаимосвязь между физическими параметрами Вселенной и появлением в ней разума была выражена английским физиком  Картером  в 1973 г. в форме антропного принципа, который во многих отношениях созвучен идеями Вернадского.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117" y="3780262"/>
            <a:ext cx="1973766" cy="23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834" y="1736677"/>
            <a:ext cx="2914409" cy="3582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13" y="1382751"/>
            <a:ext cx="603281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Картер обосновывает взаимосвязь физических параметров Мира с возможностью и необходимостью появления в нем разума: «Вселенная (и, следовательно, фундаментальные параметры, от которых она зависит), должна быть такой, чтобы в ней на некотором этапе эволюции допускалось существование наблюдателей».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64705"/>
            <a:ext cx="53285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Он констатирует, что имеющиеся во Вселенной условия не противоречат существованию человека: «Наше положение во Вселенной с необходимостью является привилегированным в том смысле, что оно должно быть совместимо с нашим существованием как наблюдателей».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976255"/>
            <a:ext cx="320384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371830"/>
            <a:ext cx="8784976" cy="3876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en-US" sz="4400" b="1" dirty="0">
                <a:latin typeface="+mj-lt"/>
                <a:ea typeface="+mj-ea"/>
                <a:cs typeface="+mj-cs"/>
              </a:rPr>
              <a:t>В.И.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конкретизировал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понятие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среды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обитания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человечества</a:t>
            </a:r>
            <a:r>
              <a:rPr lang="en-US" sz="4400" b="1" dirty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выделив</a:t>
            </a:r>
            <a:r>
              <a:rPr lang="en-US" sz="4400" b="1" dirty="0">
                <a:latin typeface="+mj-lt"/>
                <a:ea typeface="+mj-ea"/>
                <a:cs typeface="+mj-cs"/>
              </a:rPr>
              <a:t> в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ней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три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основных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слоя</a:t>
            </a:r>
            <a:r>
              <a:rPr lang="en-US" sz="4400" b="1" dirty="0">
                <a:latin typeface="+mj-lt"/>
                <a:ea typeface="+mj-ea"/>
                <a:cs typeface="+mj-cs"/>
              </a:rPr>
              <a:t> (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или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уровня</a:t>
            </a:r>
            <a:r>
              <a:rPr lang="en-US" sz="4400" b="1" dirty="0">
                <a:latin typeface="+mj-lt"/>
                <a:ea typeface="+mj-ea"/>
                <a:cs typeface="+mj-cs"/>
              </a:rPr>
              <a:t>):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космос</a:t>
            </a:r>
            <a:r>
              <a:rPr lang="en-US" sz="4400" b="1" dirty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геосферу</a:t>
            </a:r>
            <a:r>
              <a:rPr lang="en-US" sz="4400" b="1" dirty="0">
                <a:latin typeface="+mj-lt"/>
                <a:ea typeface="+mj-ea"/>
                <a:cs typeface="+mj-cs"/>
              </a:rPr>
              <a:t> и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биосферу</a:t>
            </a:r>
            <a:r>
              <a:rPr lang="en-US" sz="4400" b="1" dirty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раскрыл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направления</a:t>
            </a:r>
            <a:r>
              <a:rPr lang="en-US" sz="4400" b="1" dirty="0">
                <a:latin typeface="+mj-lt"/>
                <a:ea typeface="+mj-ea"/>
                <a:cs typeface="+mj-cs"/>
              </a:rPr>
              <a:t> и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особенности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взаимодействия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этих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трех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слоев</a:t>
            </a:r>
            <a:r>
              <a:rPr lang="en-US" sz="4400" b="1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400" b="1" dirty="0">
                <a:latin typeface="+mj-lt"/>
                <a:ea typeface="+mj-ea"/>
                <a:cs typeface="+mj-cs"/>
              </a:rPr>
              <a:t>	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Обобщив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научные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данные</a:t>
            </a:r>
            <a:r>
              <a:rPr lang="en-US" sz="4400" b="1" dirty="0">
                <a:latin typeface="+mj-lt"/>
                <a:ea typeface="+mj-ea"/>
                <a:cs typeface="+mj-cs"/>
              </a:rPr>
              <a:t> о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масштабах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деятельности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людей</a:t>
            </a:r>
            <a:r>
              <a:rPr lang="en-US" sz="4400" b="1" dirty="0">
                <a:latin typeface="+mj-lt"/>
                <a:ea typeface="+mj-ea"/>
                <a:cs typeface="+mj-cs"/>
              </a:rPr>
              <a:t>, В.И.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Вернадский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делает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вывод</a:t>
            </a:r>
            <a:r>
              <a:rPr lang="en-US" sz="4400" b="1" dirty="0">
                <a:latin typeface="+mj-lt"/>
                <a:ea typeface="+mj-ea"/>
                <a:cs typeface="+mj-cs"/>
              </a:rPr>
              <a:t> о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том</a:t>
            </a:r>
            <a:r>
              <a:rPr lang="en-US" sz="4400" b="1" dirty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что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человечество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превратилось</a:t>
            </a:r>
            <a:r>
              <a:rPr lang="en-US" sz="4400" b="1" dirty="0">
                <a:latin typeface="+mj-lt"/>
                <a:ea typeface="+mj-ea"/>
                <a:cs typeface="+mj-cs"/>
              </a:rPr>
              <a:t> в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геологическую</a:t>
            </a:r>
            <a:r>
              <a:rPr lang="en-US" sz="4400" b="1" dirty="0">
                <a:latin typeface="+mj-lt"/>
                <a:ea typeface="+mj-ea"/>
                <a:cs typeface="+mj-cs"/>
              </a:rPr>
              <a:t> и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геохимическую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силу</a:t>
            </a:r>
            <a:r>
              <a:rPr lang="en-US" sz="4400" b="1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3C5352-3FCD-4332-BBAD-2558FDDB1AF0}"/>
              </a:ext>
            </a:extLst>
          </p:cNvPr>
          <p:cNvSpPr txBox="1"/>
          <p:nvPr/>
        </p:nvSpPr>
        <p:spPr>
          <a:xfrm>
            <a:off x="107504" y="-99392"/>
            <a:ext cx="8712968" cy="669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dirty="0"/>
              <a:t>	</a:t>
            </a:r>
            <a:endParaRPr lang="ru-RU" sz="2800" dirty="0"/>
          </a:p>
          <a:p>
            <a:pPr algn="ctr">
              <a:lnSpc>
                <a:spcPts val="3300"/>
              </a:lnSpc>
            </a:pPr>
            <a:r>
              <a:rPr lang="ru-RU" sz="2800" b="1" dirty="0"/>
              <a:t>	БИОСФЕРНАЯ ФУНКЦИЯ ЧЕЛОВЕКА</a:t>
            </a:r>
          </a:p>
          <a:p>
            <a:pPr>
              <a:lnSpc>
                <a:spcPts val="3300"/>
              </a:lnSpc>
            </a:pPr>
            <a:r>
              <a:rPr lang="ru-RU" sz="2400" b="1" dirty="0"/>
              <a:t>	Жан Батист Ламарк считал, что деятельность человека исторически была  направлена на ослабление устойчивости биосферы, на уменьшение ее разнообразия. В биосфере нет таких видов, которые подрывали бы устои своего существования, кроме человека. Перед Вернадским возник вопрос: является ли человечество частью природы или представляет собой инородное тело — своего рода раковую опухоль в ее организме? </a:t>
            </a:r>
          </a:p>
          <a:p>
            <a:pPr>
              <a:lnSpc>
                <a:spcPts val="3900"/>
              </a:lnSpc>
            </a:pPr>
            <a:r>
              <a:rPr lang="ru-RU" sz="2400" b="1" dirty="0"/>
              <a:t>	В.И. Вернадский  пришел к выводу, что, обладая разумом, человек способен познать закономерности биосферы и действовать в направлении, соответствующем логике биосферных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2269966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A626E-49BE-4B9F-B4B7-6B9CF85DC120}"/>
              </a:ext>
            </a:extLst>
          </p:cNvPr>
          <p:cNvSpPr txBox="1"/>
          <p:nvPr/>
        </p:nvSpPr>
        <p:spPr>
          <a:xfrm>
            <a:off x="251520" y="0"/>
            <a:ext cx="8640960" cy="668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2400" b="1" dirty="0"/>
              <a:t>	Научное познание, как считал В.И. Вернадский, — явление не случайное, а закономерное. Эта способность связана с эволюцией человека, его сознания. В человеке, как он считал, природа посредством научного мышления познает самое себя и определяет свое будущее. </a:t>
            </a:r>
            <a:r>
              <a:rPr lang="ru-RU" sz="2400" b="1" u="sng" dirty="0"/>
              <a:t>В этом заключается биосферная функция человека. </a:t>
            </a:r>
          </a:p>
          <a:p>
            <a:pPr>
              <a:lnSpc>
                <a:spcPts val="3700"/>
              </a:lnSpc>
            </a:pPr>
            <a:r>
              <a:rPr lang="ru-RU" sz="2400" b="1" dirty="0"/>
              <a:t>	Реализация человечеством своей биосферной функции связана не только с развитием научного познания, но и пониманием широкими слоями населения необходимости бережного отношения к биосфере, наличием соответствующих  социальных, экономических, технологических предпосылок и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323431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132856"/>
            <a:ext cx="8928992" cy="4115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Вершиной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философских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исканий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В.И.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Вернадского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является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его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размышления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ноосфере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Переход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биосферы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ноосферу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понимал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просто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период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эволюции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биосферы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когда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оказывается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влиянием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человека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преобразуется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У В.И.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Вернадского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речь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идет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другом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ноосфера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начинается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тогда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когда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человек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берет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себя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ответственность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будущее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природы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когда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природной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среды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общества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становятся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взаимосвязанными</a:t>
            </a: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86162"/>
            <a:ext cx="8712968" cy="396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7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	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Становление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ноосферы</a:t>
            </a:r>
            <a:r>
              <a:rPr lang="en-US" sz="2400" b="1" dirty="0">
                <a:latin typeface="+mj-lt"/>
                <a:ea typeface="+mj-ea"/>
                <a:cs typeface="+mj-cs"/>
              </a:rPr>
              <a:t> в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таком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случае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предстает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естественноисторический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процесс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имеющий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субъективные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объективные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измерения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зависящий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от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активности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людей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уровня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теоретического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практического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освоения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действительности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социокультурных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обстоятельств</a:t>
            </a:r>
            <a:r>
              <a:rPr lang="en-US" sz="2400" b="1" dirty="0">
                <a:latin typeface="+mj-lt"/>
                <a:ea typeface="+mj-ea"/>
                <a:cs typeface="+mj-cs"/>
              </a:rPr>
              <a:t>.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Системообразующим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фактором</a:t>
            </a:r>
            <a:r>
              <a:rPr lang="en-US" sz="2400" b="1" dirty="0">
                <a:latin typeface="+mj-lt"/>
                <a:ea typeface="+mj-ea"/>
                <a:cs typeface="+mj-cs"/>
              </a:rPr>
              <a:t> в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этом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процессе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выступает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научное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познание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призванное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обеспечить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выявление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поддержание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единства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человека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природы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общества</a:t>
            </a:r>
            <a:r>
              <a:rPr lang="en-US" sz="24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024311-1E0B-46B9-80CF-E43A44A8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Вернадский указал ряд условий, необходимых для становления и существования ноосферы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AA494D-DE68-4EE3-806E-18E90053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546054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1. Заселение и </a:t>
            </a:r>
            <a:r>
              <a:rPr lang="ru-RU" sz="8000" b="1" dirty="0" err="1"/>
              <a:t>обживание</a:t>
            </a:r>
            <a:r>
              <a:rPr lang="ru-RU" sz="8000" b="1" dirty="0"/>
              <a:t> людьми целой планеты.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2. Усиление связей между всеми государствами Земли.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3. Резкое преобразование средств связи и облика между странами.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4. Преобладание геологической роли человека над другими геологическими процессами, протекающими в биосфере.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5. Расширение пределов биосферы, изучение космического пространства и выход в космос.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6. Открытие новейших источников энергии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8000" b="1" dirty="0"/>
              <a:t>7. Равноправие людей всех рас и религий.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9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9B79B9B5-EEDF-4E68-9028-E1BED6CE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9512" y="332656"/>
            <a:ext cx="8784976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8000" dirty="0"/>
              <a:t>8. Усиление значения народа и его мнения в решении политических проблем. Это условие также еще не достигнуто.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8000" dirty="0"/>
              <a:t>9. Свобода научной мысли от давления религиозных и политических настроений. В большинстве развитых стран наука свободна от такого давления.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8000" dirty="0"/>
              <a:t>10. Подъем благосостояния трудящихся. Создание реальной возможности не допустить недоедания, голода, нищеты и ослабление влияния болезней. Это условия еще не достигнуто.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8000" dirty="0"/>
              <a:t>11. Разумное преобразование и использование первичной природы нашей планеты. Это условие нельзя считать выполненным.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8000" dirty="0"/>
              <a:t>12. Недопущение войн и насилия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05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484" y="452718"/>
            <a:ext cx="6710641" cy="1400530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СТАНОВЛЕНИЕ  МИРОВОЗЗРЕНИЯ</a:t>
            </a: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В.И. ВЕРНАДСКОГО</a:t>
            </a: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sz="26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05966"/>
            <a:ext cx="8496944" cy="3942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	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Творчество</a:t>
            </a:r>
            <a:r>
              <a:rPr lang="en-US" sz="28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latin typeface="+mj-lt"/>
                <a:ea typeface="+mj-ea"/>
                <a:cs typeface="+mj-cs"/>
              </a:rPr>
              <a:t>разносторонне,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многогранно</a:t>
            </a:r>
            <a:r>
              <a:rPr lang="en-US" sz="2800" b="1" dirty="0">
                <a:latin typeface="+mj-lt"/>
                <a:ea typeface="+mj-ea"/>
                <a:cs typeface="+mj-cs"/>
              </a:rPr>
              <a:t>. </a:t>
            </a:r>
            <a:r>
              <a:rPr lang="ru-RU" sz="2800" b="1" dirty="0">
                <a:latin typeface="+mj-lt"/>
                <a:ea typeface="+mj-ea"/>
                <a:cs typeface="+mj-cs"/>
              </a:rPr>
              <a:t>В этом отношении его сравнивают с Александром Гумбольдтом, Ломоносовым. </a:t>
            </a:r>
          </a:p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Работы</a:t>
            </a:r>
            <a:r>
              <a:rPr lang="en-US" sz="28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отличаются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аргументированностью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широким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охватом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природной</a:t>
            </a:r>
            <a:r>
              <a:rPr lang="en-US" sz="2800" b="1" dirty="0">
                <a:latin typeface="+mj-lt"/>
                <a:ea typeface="+mj-ea"/>
                <a:cs typeface="+mj-cs"/>
              </a:rPr>
              <a:t> и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социальной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действительности</a:t>
            </a:r>
            <a:r>
              <a:rPr lang="en-US" sz="28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6" name="Содержимое 2">
            <a:extLst>
              <a:ext uri="{FF2B5EF4-FFF2-40B4-BE49-F238E27FC236}">
                <a16:creationId xmlns:a16="http://schemas.microsoft.com/office/drawing/2014/main" id="{EEBBE9D8-EA74-4F14-9F30-E5D20F847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5366606"/>
              </p:ext>
            </p:extLst>
          </p:nvPr>
        </p:nvGraphicFramePr>
        <p:xfrm>
          <a:off x="395536" y="116632"/>
          <a:ext cx="5400600" cy="684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0354" name="Picture 2" descr="http://twidler.ru/Content/Images/kultura-i-iskusstvo/15/184372/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246448"/>
            <a:ext cx="3419872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55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8AF80393-20DE-46A4-A73F-B338DC59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85" y="-131961"/>
            <a:ext cx="8644830" cy="67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ЛИТЕРАТУРА</a:t>
            </a:r>
          </a:p>
          <a:p>
            <a:pPr algn="ctr" defTabSz="685800">
              <a:spcBef>
                <a:spcPct val="0"/>
              </a:spcBef>
              <a:buClrTx/>
              <a:buSzTx/>
              <a:buNone/>
            </a:pPr>
            <a:endParaRPr lang="ru-RU" altLang="ru-RU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Мамедов Н.М. Яншина Ф.Т.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Истоки мировоззрения и способа мышления В. И. Вернадского. //Вестник Московской государственной академии делового администрирования. Серия: Философские, социальные и естественные науки. 2013. № 2-3 </a:t>
            </a: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endParaRPr lang="ru-RU" altLang="ru-RU" sz="2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Мамедов  Н.М. 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Экология и устойчивое развитие.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М.:МГАДА,2013;</a:t>
            </a: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endParaRPr lang="ru-RU" altLang="ru-RU" sz="2400" dirty="0"/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Мамедов Н.М., Яншина Ф.Т.  </a:t>
            </a:r>
            <a:r>
              <a:rPr lang="ru-RU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В. И. Вернадский как мыслитель.</a:t>
            </a:r>
            <a:br>
              <a:rPr lang="ru-RU" sz="2400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Материалы ежегодной Международной заочной научно-практической конференции. 2015. Т. 3. </a:t>
            </a: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endParaRPr lang="ru-RU" altLang="ru-RU" sz="2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Мамедов Н.М., Яншина Ф.Т. </a:t>
            </a:r>
            <a:r>
              <a:rPr lang="ru-RU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Основания мировоззрения В. И. Вернадского.// Материалы ежегодных Моисеевских чтений. 2013. Т. 2. С. 54-65.</a:t>
            </a:r>
            <a:endParaRPr lang="ru-RU" altLang="ru-RU" sz="2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ts val="2625"/>
              </a:lnSpc>
              <a:spcBef>
                <a:spcPct val="0"/>
              </a:spcBef>
              <a:buClrTx/>
              <a:buSzTx/>
              <a:buNone/>
            </a:pPr>
            <a:endParaRPr lang="ru-RU" altLang="ru-RU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02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286162"/>
            <a:ext cx="9036495" cy="4657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	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Мировоззрение</a:t>
            </a:r>
            <a:r>
              <a:rPr lang="en-US" sz="96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ru-RU" sz="9600" b="1" dirty="0">
                <a:latin typeface="+mj-lt"/>
                <a:ea typeface="+mj-ea"/>
                <a:cs typeface="+mj-cs"/>
              </a:rPr>
              <a:t> уникально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: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формирование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было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обусловлено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ru-RU" sz="9600" b="1" dirty="0">
                <a:latin typeface="+mj-lt"/>
                <a:ea typeface="+mj-ea"/>
                <a:cs typeface="+mj-cs"/>
              </a:rPr>
              <a:t>положениями классической науки и методологии, так и ценностями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русской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и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мировой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культуры</a:t>
            </a:r>
            <a:r>
              <a:rPr lang="en-US" sz="9600" b="1" dirty="0">
                <a:latin typeface="+mj-lt"/>
                <a:ea typeface="+mj-ea"/>
                <a:cs typeface="+mj-cs"/>
              </a:rPr>
              <a:t>. 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Условно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можно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выделить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следующие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этапы</a:t>
            </a:r>
            <a:r>
              <a:rPr lang="en-US" sz="9600" b="1" dirty="0">
                <a:latin typeface="+mj-lt"/>
                <a:ea typeface="+mj-ea"/>
                <a:cs typeface="+mj-cs"/>
              </a:rPr>
              <a:t> в </a:t>
            </a:r>
            <a:r>
              <a:rPr lang="ru-RU" sz="9600" b="1" dirty="0">
                <a:latin typeface="+mj-lt"/>
                <a:ea typeface="+mj-ea"/>
                <a:cs typeface="+mj-cs"/>
              </a:rPr>
              <a:t>становлении</a:t>
            </a:r>
            <a:r>
              <a:rPr lang="en-US" sz="9600" b="1" dirty="0">
                <a:latin typeface="+mj-lt"/>
                <a:ea typeface="+mj-ea"/>
                <a:cs typeface="+mj-cs"/>
              </a:rPr>
              <a:t> 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мировоззрения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: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период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воспитания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и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образования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(1863-1885гг.);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период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становления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ученого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(1886-1916гг.);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период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создания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обобщающих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научных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концепций</a:t>
            </a:r>
            <a:r>
              <a:rPr lang="en-US" sz="9600" b="1" dirty="0">
                <a:latin typeface="+mj-lt"/>
                <a:ea typeface="+mj-ea"/>
                <a:cs typeface="+mj-cs"/>
              </a:rPr>
              <a:t> (1917-1945гг.).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2691" y="2763520"/>
            <a:ext cx="8103765" cy="385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latin typeface="+mj-lt"/>
                <a:ea typeface="+mj-ea"/>
                <a:cs typeface="+mj-cs"/>
              </a:rPr>
              <a:t>Отличительные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черты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способа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мышления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 В.И.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Вернадского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–</a:t>
            </a:r>
            <a:r>
              <a:rPr 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универсализм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космизм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гуманизм</a:t>
            </a:r>
            <a:r>
              <a:rPr lang="en-US" sz="2400" b="1" dirty="0">
                <a:latin typeface="+mj-lt"/>
                <a:ea typeface="+mj-ea"/>
                <a:cs typeface="+mj-cs"/>
              </a:rPr>
              <a:t> –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прослеживаются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во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всех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видах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творческого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наследия</a:t>
            </a:r>
            <a:r>
              <a:rPr lang="en-US" sz="2400" b="1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	</a:t>
            </a:r>
            <a:r>
              <a:rPr lang="ru-RU" sz="2400" b="1" dirty="0">
                <a:latin typeface="+mj-lt"/>
                <a:ea typeface="+mj-ea"/>
                <a:cs typeface="+mj-cs"/>
              </a:rPr>
              <a:t>Такое мышление с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формировал</a:t>
            </a:r>
            <a:r>
              <a:rPr lang="ru-RU" sz="2400" b="1" dirty="0">
                <a:latin typeface="+mj-lt"/>
                <a:ea typeface="+mj-ea"/>
                <a:cs typeface="+mj-cs"/>
              </a:rPr>
              <a:t>о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сь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благодаря</a:t>
            </a:r>
            <a:r>
              <a:rPr lang="en-US" sz="2400" b="1" dirty="0">
                <a:latin typeface="+mj-lt"/>
                <a:ea typeface="+mj-ea"/>
                <a:cs typeface="+mj-cs"/>
              </a:rPr>
              <a:t> 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уникальному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интеллектуальному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климату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царившему</a:t>
            </a:r>
            <a:r>
              <a:rPr lang="en-US" sz="2400" b="1" dirty="0">
                <a:latin typeface="+mj-lt"/>
                <a:ea typeface="+mj-ea"/>
                <a:cs typeface="+mj-cs"/>
              </a:rPr>
              <a:t> в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семье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целенаправленному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воспитанию</a:t>
            </a:r>
            <a:r>
              <a:rPr lang="en-US" sz="2400" b="1" dirty="0">
                <a:latin typeface="+mj-lt"/>
                <a:ea typeface="+mj-ea"/>
                <a:cs typeface="+mj-cs"/>
              </a:rPr>
              <a:t> и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классическому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образованию</a:t>
            </a:r>
            <a:r>
              <a:rPr lang="en-US" sz="24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78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2541" name="Picture 80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2542" name="Oval 82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2543" name="Picture 84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2544" name="Picture 86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2545" name="Rectangle 88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546" name="Freeform: Shape 90">
            <a:extLst>
              <a:ext uri="{FF2B5EF4-FFF2-40B4-BE49-F238E27FC236}">
                <a16:creationId xmlns:a16="http://schemas.microsoft.com/office/drawing/2014/main" id="{14615236-9CFE-4DD4-8CE7-FE83C54FD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Freeform 7">
            <a:extLst>
              <a:ext uri="{FF2B5EF4-FFF2-40B4-BE49-F238E27FC236}">
                <a16:creationId xmlns:a16="http://schemas.microsoft.com/office/drawing/2014/main" id="{2512CD95-5065-4DC1-B6E0-131242425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8" name="Picture 10" descr="http://im6-tub-ru.yandex.net/i?id=2971042-2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0113" y="2731569"/>
            <a:ext cx="1999235" cy="3295442"/>
          </a:xfrm>
          <a:prstGeom prst="rect">
            <a:avLst/>
          </a:prstGeom>
          <a:noFill/>
          <a:effectLst/>
        </p:spPr>
      </p:pic>
      <p:pic>
        <p:nvPicPr>
          <p:cNvPr id="22536" name="Picture 8" descr="http://www.felixbook.ru/img_book/013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842608" y="2548706"/>
            <a:ext cx="1501567" cy="1751098"/>
          </a:xfrm>
          <a:prstGeom prst="rect">
            <a:avLst/>
          </a:prstGeom>
          <a:noFill/>
          <a:effectLst/>
        </p:spPr>
      </p:pic>
      <p:pic>
        <p:nvPicPr>
          <p:cNvPr id="22532" name="Picture 4" descr="http://im6-tub-ru.yandex.net/i?id=460507595-55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6137" y="4458777"/>
            <a:ext cx="1354509" cy="1751521"/>
          </a:xfrm>
          <a:prstGeom prst="rect">
            <a:avLst/>
          </a:prstGeom>
          <a:noFill/>
          <a:effectLst/>
        </p:spPr>
      </p:pic>
      <p:sp>
        <p:nvSpPr>
          <p:cNvPr id="2" name="Прямоугольник 1"/>
          <p:cNvSpPr/>
          <p:nvPr/>
        </p:nvSpPr>
        <p:spPr>
          <a:xfrm>
            <a:off x="4427370" y="2371829"/>
            <a:ext cx="4537118" cy="4248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3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Самыми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светлыми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минутами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детства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представляются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мне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книги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мысли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какие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ими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вызывались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и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разговоры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отцом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моим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двоюродным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дядей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Е.М.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Короленко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помнится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также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сильное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влияние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</a:t>
            </a:r>
            <a:r>
              <a:rPr lang="ru-RU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его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старш</a:t>
            </a:r>
            <a:r>
              <a:rPr lang="ru-RU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его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брат</a:t>
            </a:r>
            <a:r>
              <a:rPr lang="ru-RU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…»  </a:t>
            </a:r>
            <a:r>
              <a:rPr lang="en-US" sz="7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В.И.Вернадский</a:t>
            </a:r>
            <a:r>
              <a:rPr lang="en-US" sz="7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286162"/>
            <a:ext cx="8352928" cy="433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8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b="1" dirty="0">
                <a:latin typeface="+mj-lt"/>
                <a:ea typeface="+mj-ea"/>
                <a:cs typeface="+mj-cs"/>
              </a:rPr>
              <a:t>	В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университете</a:t>
            </a:r>
            <a:r>
              <a:rPr lang="en-US" sz="2800" b="1" dirty="0">
                <a:latin typeface="+mj-lt"/>
                <a:ea typeface="+mj-ea"/>
                <a:cs typeface="+mj-cs"/>
              </a:rPr>
              <a:t> 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В.И.Вернадский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слушал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лекции</a:t>
            </a:r>
            <a:r>
              <a:rPr lang="en-US" sz="2800" b="1" dirty="0">
                <a:latin typeface="+mj-lt"/>
                <a:ea typeface="+mj-ea"/>
                <a:cs typeface="+mj-cs"/>
              </a:rPr>
              <a:t> 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корифеев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русской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науки</a:t>
            </a:r>
            <a:r>
              <a:rPr lang="en-US" sz="2800" b="1" dirty="0">
                <a:latin typeface="+mj-lt"/>
                <a:ea typeface="+mj-ea"/>
                <a:cs typeface="+mj-cs"/>
              </a:rPr>
              <a:t>:  Д. 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Менделеева</a:t>
            </a:r>
            <a:r>
              <a:rPr lang="en-US" sz="2800" b="1" dirty="0">
                <a:latin typeface="+mj-lt"/>
                <a:ea typeface="+mj-ea"/>
                <a:cs typeface="+mj-cs"/>
              </a:rPr>
              <a:t>, В. В.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Докучаева</a:t>
            </a:r>
            <a:r>
              <a:rPr lang="en-US" sz="2800" b="1" dirty="0">
                <a:latin typeface="+mj-lt"/>
                <a:ea typeface="+mj-ea"/>
                <a:cs typeface="+mj-cs"/>
              </a:rPr>
              <a:t>, И. М.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Сеченова</a:t>
            </a:r>
            <a:r>
              <a:rPr lang="en-US" sz="2800" b="1" dirty="0">
                <a:latin typeface="+mj-lt"/>
                <a:ea typeface="+mj-ea"/>
                <a:cs typeface="+mj-cs"/>
              </a:rPr>
              <a:t>, А. А. И.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Воейкова</a:t>
            </a:r>
            <a:r>
              <a:rPr lang="en-US" sz="2800" b="1" dirty="0">
                <a:latin typeface="+mj-lt"/>
                <a:ea typeface="+mj-ea"/>
                <a:cs typeface="+mj-cs"/>
              </a:rPr>
              <a:t>, А. М.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Бутлерова</a:t>
            </a:r>
            <a:r>
              <a:rPr lang="ru-RU" sz="2800" b="1" dirty="0">
                <a:latin typeface="+mj-lt"/>
                <a:ea typeface="+mj-ea"/>
                <a:cs typeface="+mj-cs"/>
              </a:rPr>
              <a:t>…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Особый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след</a:t>
            </a:r>
            <a:r>
              <a:rPr lang="en-US" sz="2800" b="1" dirty="0">
                <a:latin typeface="+mj-lt"/>
                <a:ea typeface="+mj-ea"/>
                <a:cs typeface="+mj-cs"/>
              </a:rPr>
              <a:t>  в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творческой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биографии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оставил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В.В.Докучаев</a:t>
            </a:r>
            <a:r>
              <a:rPr lang="en-US" sz="28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2193012"/>
            <a:ext cx="8640960" cy="4188316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lvl="0" indent="457200"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Для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преодоления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разобщения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между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факультетами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университета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по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инициативе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В.И.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Вернадского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студенты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университета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организовали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научно-литературное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общество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его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заседаниях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заслушивались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доклады</a:t>
            </a:r>
            <a:r>
              <a:rPr lang="en-US" sz="9600" b="1" dirty="0">
                <a:latin typeface="+mj-lt"/>
                <a:ea typeface="+mj-ea"/>
                <a:cs typeface="+mj-cs"/>
              </a:rPr>
              <a:t> о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литературе</a:t>
            </a:r>
            <a:r>
              <a:rPr lang="en-US" sz="9600" b="1" dirty="0">
                <a:latin typeface="+mj-lt"/>
                <a:ea typeface="+mj-ea"/>
                <a:cs typeface="+mj-cs"/>
              </a:rPr>
              <a:t>, о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философских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вопросах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научного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познания</a:t>
            </a:r>
            <a:r>
              <a:rPr lang="en-US" sz="9600" b="1" dirty="0"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об</a:t>
            </a:r>
            <a:r>
              <a:rPr lang="en-US" sz="9600" b="1" dirty="0"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этике</a:t>
            </a:r>
            <a:r>
              <a:rPr lang="en-US" sz="9600" b="1" dirty="0">
                <a:latin typeface="+mj-lt"/>
                <a:ea typeface="+mj-ea"/>
                <a:cs typeface="+mj-cs"/>
              </a:rPr>
              <a:t> и </a:t>
            </a:r>
            <a:r>
              <a:rPr lang="en-US" sz="9600" b="1" dirty="0" err="1">
                <a:latin typeface="+mj-lt"/>
                <a:ea typeface="+mj-ea"/>
                <a:cs typeface="+mj-cs"/>
              </a:rPr>
              <a:t>эстетике</a:t>
            </a:r>
            <a:r>
              <a:rPr lang="en-US" sz="9600" b="1" dirty="0">
                <a:latin typeface="+mj-lt"/>
                <a:ea typeface="+mj-ea"/>
                <a:cs typeface="+mj-cs"/>
              </a:rPr>
              <a:t>. 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Несомненно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все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это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содействовало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развитию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образного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мышления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</a:t>
            </a:r>
            <a:r>
              <a:rPr kumimoji="0" lang="en-US" sz="9600" b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В.И.Вернадского</a:t>
            </a:r>
            <a:r>
              <a:rPr kumimoji="0" lang="en-US" sz="96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A042B41-CFBF-4E11-965F-B1906826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ED9FFD70-7E69-43F7-BAFF-08A75B3AE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33795" name="Picture 3" descr="http://im0-tub-ru.yandex.net/i?id=3584530-7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0113" y="2723870"/>
            <a:ext cx="2560383" cy="3310840"/>
          </a:xfrm>
          <a:prstGeom prst="rect">
            <a:avLst/>
          </a:prstGeom>
          <a:noFill/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16704" y="2549945"/>
            <a:ext cx="5575776" cy="3658689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457200" fontAlgn="base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R="0" lvl="0"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</a:pPr>
            <a:r>
              <a:rPr kumimoji="0" lang="en-US" sz="28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В литературном кружке зимой 1885 г.</a:t>
            </a:r>
          </a:p>
          <a:p>
            <a:pPr marR="0" lvl="0" fontAlgn="base">
              <a:lnSpc>
                <a:spcPts val="39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</a:pPr>
            <a:r>
              <a:rPr kumimoji="0" lang="en-US" sz="2800" b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В.И. Вернадский знакомится со своей будущей женой – Натальей Егоровной Старицкой, сыгравшей огромную роль в его духовной и счастливой семейной жизни.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Persp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995</TotalTime>
  <Words>1861</Words>
  <Application>Microsoft Office PowerPoint</Application>
  <PresentationFormat>Экран (4:3)</PresentationFormat>
  <Paragraphs>98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Wingdings 3</vt:lpstr>
      <vt:lpstr>Ион</vt:lpstr>
      <vt:lpstr>Perspective</vt:lpstr>
      <vt:lpstr>Мамедов Низами Мустафаевич, доктор философских наук, профессор, академик РАЕН и РЭА, эксперт ЮНЕСКО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Вернадский указал ряд условий, необходимых для становления и существования ноосферы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Мамедов Низами Мустафаевич, доктор философских наук, профессор, академик РАЕН и РЭА, эксперт ЮНЕСКО</dc:title>
  <dc:creator>Низами</dc:creator>
  <cp:lastModifiedBy>Мамедов Низами Мустафа Оглы</cp:lastModifiedBy>
  <cp:revision>43</cp:revision>
  <dcterms:created xsi:type="dcterms:W3CDTF">2013-03-05T05:42:51Z</dcterms:created>
  <dcterms:modified xsi:type="dcterms:W3CDTF">2023-09-14T07:43:37Z</dcterms:modified>
</cp:coreProperties>
</file>