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8"/>
  </p:notesMasterIdLst>
  <p:sldIdLst>
    <p:sldId id="284" r:id="rId3"/>
    <p:sldId id="258" r:id="rId4"/>
    <p:sldId id="259" r:id="rId5"/>
    <p:sldId id="260" r:id="rId6"/>
    <p:sldId id="295" r:id="rId7"/>
    <p:sldId id="262" r:id="rId8"/>
    <p:sldId id="294" r:id="rId9"/>
    <p:sldId id="269" r:id="rId10"/>
    <p:sldId id="265" r:id="rId11"/>
    <p:sldId id="334" r:id="rId12"/>
    <p:sldId id="271" r:id="rId13"/>
    <p:sldId id="273" r:id="rId14"/>
    <p:sldId id="305" r:id="rId15"/>
    <p:sldId id="279" r:id="rId16"/>
    <p:sldId id="285" r:id="rId17"/>
    <p:sldId id="287" r:id="rId18"/>
    <p:sldId id="288" r:id="rId19"/>
    <p:sldId id="297" r:id="rId20"/>
    <p:sldId id="298" r:id="rId21"/>
    <p:sldId id="299" r:id="rId22"/>
    <p:sldId id="300" r:id="rId23"/>
    <p:sldId id="302" r:id="rId24"/>
    <p:sldId id="289" r:id="rId25"/>
    <p:sldId id="312" r:id="rId26"/>
    <p:sldId id="307" r:id="rId27"/>
    <p:sldId id="315" r:id="rId28"/>
    <p:sldId id="310" r:id="rId29"/>
    <p:sldId id="317" r:id="rId30"/>
    <p:sldId id="321" r:id="rId31"/>
    <p:sldId id="280" r:id="rId32"/>
    <p:sldId id="322" r:id="rId33"/>
    <p:sldId id="328" r:id="rId34"/>
    <p:sldId id="326" r:id="rId35"/>
    <p:sldId id="331" r:id="rId36"/>
    <p:sldId id="32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EAEAEA"/>
    <a:srgbClr val="CCFFFF"/>
    <a:srgbClr val="FFCC00"/>
    <a:srgbClr val="660066"/>
    <a:srgbClr val="FF99CC"/>
    <a:srgbClr val="FF6699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631" autoAdjust="0"/>
  </p:normalViewPr>
  <p:slideViewPr>
    <p:cSldViewPr>
      <p:cViewPr varScale="1">
        <p:scale>
          <a:sx n="110" d="100"/>
          <a:sy n="110" d="100"/>
        </p:scale>
        <p:origin x="15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10"/>
    </p:cViewPr>
  </p:sorterViewPr>
  <p:notesViewPr>
    <p:cSldViewPr>
      <p:cViewPr varScale="1">
        <p:scale>
          <a:sx n="59" d="100"/>
          <a:sy n="59" d="100"/>
        </p:scale>
        <p:origin x="-276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1EDC5-8997-4C42-9DF4-D614EB7FF10B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AB954-4C98-4551-86ED-F1874A24DE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1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B954-4C98-4551-86ED-F1874A24DE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7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386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Tm="2386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A35CFC7-A267-4F17-ABCE-9DA814F5E90F}" type="datetimeFigureOut">
              <a:rPr lang="ru-RU" smtClean="0"/>
              <a:pPr/>
              <a:t>04.09.2023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E6ED886-C597-4661-A4E9-CB4BFADA35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2386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74.jpeg"/><Relationship Id="rId7" Type="http://schemas.openxmlformats.org/officeDocument/2006/relationships/image" Target="../media/image97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0" Type="http://schemas.openxmlformats.org/officeDocument/2006/relationships/image" Target="../media/image99.jpeg"/><Relationship Id="rId4" Type="http://schemas.openxmlformats.org/officeDocument/2006/relationships/image" Target="../media/image94.jpeg"/><Relationship Id="rId9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ntb.ru/vystavki-v-gpntb-rossii/2018-god/113-meropriyatiya/6/5632-genij-operedivshij-vremya.html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toclassics.net/_nw/436/01883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6271" cy="6858000"/>
          </a:xfrm>
          <a:prstGeom prst="rect">
            <a:avLst/>
          </a:prstGeom>
          <a:noFill/>
        </p:spPr>
      </p:pic>
      <p:pic>
        <p:nvPicPr>
          <p:cNvPr id="3" name="Picture 4" descr="http://ecology-of.ru/wp-content/uploads/2015/11/1440125469_large-preview-vernadskij_2.jpg"/>
          <p:cNvPicPr>
            <a:picLocks noChangeAspect="1" noChangeArrowheads="1"/>
          </p:cNvPicPr>
          <p:nvPr/>
        </p:nvPicPr>
        <p:blipFill>
          <a:blip r:embed="rId3" cstate="print"/>
          <a:srcRect l="21664" r="14696" b="13374"/>
          <a:stretch>
            <a:fillRect/>
          </a:stretch>
        </p:blipFill>
        <p:spPr bwMode="auto">
          <a:xfrm flipH="1">
            <a:off x="1331640" y="3140968"/>
            <a:ext cx="2808312" cy="3241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35896" y="4869160"/>
            <a:ext cx="532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ЕДИНСТВО </a:t>
            </a:r>
          </a:p>
          <a:p>
            <a:pPr algn="r"/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ФИЛОСОФИИ</a:t>
            </a:r>
          </a:p>
          <a:p>
            <a:pPr algn="r"/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ЕСТЕСТВОЗНАНИЯ</a:t>
            </a:r>
            <a:endParaRPr lang="ru-RU" sz="36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3326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ВЕРНАДСКИЙ В.И.</a:t>
            </a:r>
          </a:p>
        </p:txBody>
      </p:sp>
    </p:spTree>
  </p:cSld>
  <p:clrMapOvr>
    <a:masterClrMapping/>
  </p:clrMapOvr>
  <p:transition spd="med" advTm="71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publicdomainpictures.net/pictures/130000/velka/red-and-pink-gradient-background.jpg"/>
          <p:cNvPicPr>
            <a:picLocks noChangeAspect="1" noChangeArrowheads="1"/>
          </p:cNvPicPr>
          <p:nvPr/>
        </p:nvPicPr>
        <p:blipFill>
          <a:blip r:embed="rId2" cstate="print"/>
          <a:srcRect r="25000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  лет отдал ученый «камню»,  который  лег  в фундамент  «могущества российского».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Россию считают мировой кладовой полезных ископаемых,  причем  не потенциальных,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открытых и изученных  –  во многом благодаря инициативам Вернадского.  В  1909  г.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XII съезде естествоиспытателей Владимир Иванович прочел доклад о совместном нахождении минералов в земной коре, заложив основы новой науки –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геохимии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«описывающей судьбу и превращения атомов Земли и космоса». Новый метод исследования   истории   химических   элементов   с   применением   явления радиоактивности,    которое    В. И. Вернадский    начал    изучать   первым   в    России,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базировался  на существовании  генетической связи химических элементов.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4581128"/>
            <a:ext cx="4932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 конце 1921 г.  ректор Сорбонны П.Э. </a:t>
            </a:r>
            <a:r>
              <a:rPr lang="ru-RU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Аппель</a:t>
            </a:r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пригласил   В. И. Вернадского  прочитать  курс лекций    по    геохимии.     Лекции     принесли Вернадскому  известность  в научных  кругах. Позже  они  были  изданы отдельной книгой </a:t>
            </a:r>
          </a:p>
          <a:p>
            <a:pPr algn="r"/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 французском  языке под названием</a:t>
            </a:r>
          </a:p>
          <a:p>
            <a:pPr algn="r"/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Géochimie</a:t>
            </a:r>
            <a:r>
              <a:rPr lang="ru-RU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6" name="Picture 8" descr="http://3.bp.blogspot.com/-lzmhz4f4K40/VDfF1SONlUI/AAAAAAAAATI/lGp1ZPM1WNE/s1600/%D0%9A%D0%BE%D0%BF%D0%B8%D1%8F%2B%D0%A0%D0%B0%D0%B7%D0%B2%D0%B8%D1%82%D0%B8%D0%B5%2B%D0%B8%D0%B4%D0%B5%D0%B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9512" y="3501008"/>
            <a:ext cx="1514642" cy="23313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068960"/>
            <a:ext cx="144183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2" descr="http://vernadsky.name/wp-content/uploads/2012/12/3.jpg"/>
          <p:cNvPicPr>
            <a:picLocks noChangeAspect="1" noChangeArrowheads="1"/>
          </p:cNvPicPr>
          <p:nvPr/>
        </p:nvPicPr>
        <p:blipFill>
          <a:blip r:embed="rId5" cstate="print"/>
          <a:srcRect l="58047"/>
          <a:stretch>
            <a:fillRect/>
          </a:stretch>
        </p:blipFill>
        <p:spPr bwMode="auto">
          <a:xfrm>
            <a:off x="2483768" y="4005064"/>
            <a:ext cx="1393751" cy="22410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med" advTm="238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h2.hqtexture.com/101/10032/1458513088-gbg-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7106" name="AutoShape 2" descr="https://wallpapercave.com/wp/wp189567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573016"/>
            <a:ext cx="8640960" cy="2308324"/>
          </a:xfrm>
          <a:prstGeom prst="rect">
            <a:avLst/>
          </a:prstGeom>
          <a:noFill/>
          <a:effectLst>
            <a:glow rad="101600">
              <a:srgbClr val="C00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Вместе  с выдающимися  геохимиками А.Е. Ферсманом,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Ф.У. Кларком (США) и В.М.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Гольдшмидтом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(Норвегия)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он сформулировал основные задачи новой науки: исследование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распространенности химических элементов и их распределения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(вместе с изотопами) в Земле в целом; изучение закономерностей поведения химических элементов в геологических и техногенных процессах,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ведущих к концентрации или рассеянию элементов,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формированию горных пород и минералов, месторождений полезных ископаемых.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AutoShape 4" descr="https://persons-info.com/userfiles/image/persons/20000-30000/21000-22000/21230/KLARK_Frank_Uiglsuo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://isaran.ru/isaran/image2.php?guid=8384322C-1111-698E-6E4B-0020E7C020D9"/>
          <p:cNvPicPr>
            <a:picLocks noChangeAspect="1" noChangeArrowheads="1"/>
          </p:cNvPicPr>
          <p:nvPr/>
        </p:nvPicPr>
        <p:blipFill>
          <a:blip r:embed="rId3" cstate="print">
            <a:lum bright="-10000" contrast="-30000"/>
          </a:blip>
          <a:srcRect l="8632" r="9550" b="20000"/>
          <a:stretch>
            <a:fillRect/>
          </a:stretch>
        </p:blipFill>
        <p:spPr bwMode="auto">
          <a:xfrm>
            <a:off x="7020272" y="404664"/>
            <a:ext cx="1620180" cy="2160240"/>
          </a:xfrm>
          <a:prstGeom prst="rect">
            <a:avLst/>
          </a:prstGeom>
          <a:noFill/>
          <a:effectLst/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8680" name="AutoShape 8" descr="https://persons-info.com/userfiles/image/persons/20000-30000/21000-22000/21230/KLARK_Frank_Uiglsuo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2" name="Picture 10" descr="http://www.mirrorservice.org/sites/ftp.ibiblio.org/pub/docs/books/gutenberg/4/3/9/5/43957/43957-h/images/i_005.jpg"/>
          <p:cNvPicPr>
            <a:picLocks noChangeAspect="1" noChangeArrowheads="1"/>
          </p:cNvPicPr>
          <p:nvPr/>
        </p:nvPicPr>
        <p:blipFill>
          <a:blip r:embed="rId4" cstate="print"/>
          <a:srcRect l="4389" t="5760" r="18064" b="19355"/>
          <a:stretch>
            <a:fillRect/>
          </a:stretch>
        </p:blipFill>
        <p:spPr bwMode="auto">
          <a:xfrm flipH="1">
            <a:off x="539552" y="476672"/>
            <a:ext cx="1670586" cy="2048831"/>
          </a:xfrm>
          <a:prstGeom prst="rect">
            <a:avLst/>
          </a:prstGeom>
          <a:noFill/>
          <a:effectLst/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28684" name="Picture 12" descr="http://scirus.benran.ru/higeo/hosted-files/photo-fil-11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88640"/>
            <a:ext cx="3456384" cy="2422699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539552" y="263691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Кларк Ф.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263691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Гольдшмидт</a:t>
            </a:r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270892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Вернадский В. и Ферсман А.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64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esternland.info/wp-content/uploads/2017/12/powerpoint-slides-background-free-download-free-animated-powerpoint-templates-background-for-presentation-to-template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463"/>
            <a:ext cx="9144000" cy="687146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6264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Логическим продолжением геохимии стала </a:t>
            </a:r>
            <a:r>
              <a:rPr lang="ru-RU" b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биогеохимия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Вернадского, содержавшая новый взгляд на окружающую природу и природу человека, – наука  о роли  организмов </a:t>
            </a:r>
          </a:p>
          <a:p>
            <a:r>
              <a:rPr lang="ru-RU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истории химических элементов Земли и о взаимосвязи организмов с земной корой. </a:t>
            </a:r>
            <a:endParaRPr lang="ru-RU" dirty="0">
              <a:solidFill>
                <a:schemeClr val="bg2">
                  <a:lumMod val="9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spbgau.ru/files/nid/1893/v14.jpg?13609213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1634316" cy="22900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1844824"/>
            <a:ext cx="46440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Биогеохимию     можно     назвать междисциплинарной, так как она изучает общие проблемы с биологией, экологией, почвоведением  и другими  науками  </a:t>
            </a:r>
          </a:p>
          <a:p>
            <a:pPr algn="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  окружающей   среде. </a:t>
            </a:r>
          </a:p>
          <a:p>
            <a:pPr algn="r"/>
            <a:endParaRPr lang="ru-RU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 предметом исследования  </a:t>
            </a:r>
          </a:p>
          <a:p>
            <a:pPr algn="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биогеохимии является углекислый газ, </a:t>
            </a:r>
          </a:p>
          <a:p>
            <a:pPr algn="r"/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 соединения  и  природные  циклы.   Именно    в   ней   возникли   вопросы, касающиеся глобального потепления. 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www.knigisosklada.ru/images/books/2354/big/2354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12976"/>
            <a:ext cx="1728192" cy="2488597"/>
          </a:xfrm>
          <a:prstGeom prst="rect">
            <a:avLst/>
          </a:prstGeom>
          <a:noFill/>
        </p:spPr>
      </p:pic>
      <p:pic>
        <p:nvPicPr>
          <p:cNvPr id="30724" name="Picture 4" descr="http://lib26.ru/bimg/17/746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9080"/>
            <a:ext cx="1674426" cy="2304256"/>
          </a:xfrm>
          <a:prstGeom prst="rect">
            <a:avLst/>
          </a:prstGeom>
          <a:noFill/>
        </p:spPr>
      </p:pic>
      <p:pic>
        <p:nvPicPr>
          <p:cNvPr id="26636" name="Picture 12" descr="http://img-fotki.yandex.ru/get/6715/16969765.141/0_74c8f_69562e72_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020273" y="4876973"/>
            <a:ext cx="2123728" cy="215242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72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 descr="https://s.pfst.net/2011.08/769350114206dad23a9a3e51fc824f52bb9ac134cf9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0" name="Picture 4" descr="http://cdn.desktopwallpapers4.me/wallpapers/abstract/2560x1600/1/8913-red-curves-2560x1600-abstract-wallpaper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3039" r="4230"/>
          <a:stretch>
            <a:fillRect/>
          </a:stretch>
        </p:blipFill>
        <p:spPr bwMode="auto">
          <a:xfrm>
            <a:off x="0" y="0"/>
            <a:ext cx="9144000" cy="6907949"/>
          </a:xfrm>
          <a:prstGeom prst="rect">
            <a:avLst/>
          </a:prstGeom>
          <a:noFill/>
        </p:spPr>
      </p:pic>
      <p:pic>
        <p:nvPicPr>
          <p:cNvPr id="4" name="Picture 4" descr="http://www.nikitaspb.ru/wp-content/uploads/2017/05/YfPvChXXbvY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309" b="17746"/>
          <a:stretch>
            <a:fillRect/>
          </a:stretch>
        </p:blipFill>
        <p:spPr bwMode="auto">
          <a:xfrm>
            <a:off x="755576" y="476672"/>
            <a:ext cx="3040448" cy="2016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51920" y="332656"/>
            <a:ext cx="5112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Избранный в 1916 году председателем ученого совета при министерстве земледелия, Вернадский продолжал научные исследования, публикуя статьи по минералогии, геохимии, полезным ископаемым, по истории естествознания, организации наук. В 1921 году Вернадский организовал  в Москве радиевый институт и возглавил его.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636912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Радиевый институт в Москве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292494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1923 - 1926 годы он провел за границей, преимущественно во Франции, ведя большую научно - исследовательскую и преподавательскую работу. Выходят в свет его лекции по геохимии, статьи по минералогии, кристаллографии, биохимии, эволюции жизни.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077072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Одной из основных причин работы во Франции, является   исследование  в  лабораториях  Кюри «нового» радиоактивного элемента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Паризия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который  и  поныне  остается  загадкой.</a:t>
            </a:r>
          </a:p>
        </p:txBody>
      </p:sp>
      <p:pic>
        <p:nvPicPr>
          <p:cNvPr id="9" name="Picture 2" descr="https://lh4.ggpht.com/BCr-eTT4lp57r4M5Q94wfDOpTBIhvVlbODw3SqeMCek9fqpfdTuMtsSvxayb7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028" r="4576"/>
          <a:stretch>
            <a:fillRect/>
          </a:stretch>
        </p:blipFill>
        <p:spPr bwMode="auto">
          <a:xfrm>
            <a:off x="6156176" y="3933056"/>
            <a:ext cx="2707712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699792" y="5661248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Радиевый институт в Париже</a:t>
            </a:r>
            <a:endParaRPr lang="ru-RU" sz="1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Вернувшись в 1926 г. на родину, он публикует свою знаменитую монографию «Биосфера».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324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123hdwallpaperpic.com/download/20150515/peach-wallpaper-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2772" name="AutoShape 4" descr="Цветок ноосферного разу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mtvorez.ru/photo/20150807133642/20150807145415.jpg?14389484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064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Учение Вернадского 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биосфере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представляет собой обобщение естественнонаучных знаний, оно вобрало в себя эволюционные взгляды Ч. Дарвина, периодический  закон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Д.И. Менделеева,  теорию единства пространства и времени А. Эйнштейна,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идеи о неразрывной связи живой и неживой природы многих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известных   отечественных   и   зарубежных   ученых.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работах  В.И.  Вернадского  рассматриваются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компоненты биосферы, ее границы, функции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живого  вещества,  эволюция  биосферы.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Ученый впервые показал, что живая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 неживая  природа Земли  тесно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взаимодействуют и составляют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единую   целую  систему.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://www.vnikitskom.ru/antique/images/lots-new/83/cache/78-592-3126-3-W7068734_m_600x600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7380312" y="4221088"/>
            <a:ext cx="1478564" cy="230425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170" name="Picture 2" descr="http://artnews.by/wp-content/uploads/2015/11/Darwin-1_3508146b-e144843813713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1484784"/>
            <a:ext cx="1512168" cy="1980220"/>
          </a:xfrm>
          <a:prstGeom prst="rect">
            <a:avLst/>
          </a:prstGeom>
          <a:noFill/>
        </p:spPr>
      </p:pic>
      <p:pic>
        <p:nvPicPr>
          <p:cNvPr id="7176" name="Picture 8" descr="http://pbs.twimg.com/media/DIELW0MXcAAJWP8.jpg:large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6480" b="8298"/>
          <a:stretch>
            <a:fillRect/>
          </a:stretch>
        </p:blipFill>
        <p:spPr bwMode="auto">
          <a:xfrm>
            <a:off x="3923928" y="2924944"/>
            <a:ext cx="1458162" cy="1944216"/>
          </a:xfrm>
          <a:prstGeom prst="rect">
            <a:avLst/>
          </a:prstGeom>
          <a:noFill/>
        </p:spPr>
      </p:pic>
      <p:pic>
        <p:nvPicPr>
          <p:cNvPr id="7178" name="Picture 10" descr="http://kpi.ua/files/images-story/mendeleev.jpg"/>
          <p:cNvPicPr>
            <a:picLocks noChangeAspect="1" noChangeArrowheads="1"/>
          </p:cNvPicPr>
          <p:nvPr/>
        </p:nvPicPr>
        <p:blipFill>
          <a:blip r:embed="rId6" cstate="print"/>
          <a:srcRect l="26808" r="31371" b="5501"/>
          <a:stretch>
            <a:fillRect/>
          </a:stretch>
        </p:blipFill>
        <p:spPr bwMode="auto">
          <a:xfrm>
            <a:off x="5580112" y="2276872"/>
            <a:ext cx="1516488" cy="1944216"/>
          </a:xfrm>
          <a:prstGeom prst="rect">
            <a:avLst/>
          </a:prstGeom>
          <a:noFill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1268760"/>
            <a:ext cx="18002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2708920"/>
            <a:ext cx="171379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2132856"/>
            <a:ext cx="178579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1" name="Picture 13" descr="http://www.nowimir.ru/DATA/PHOTOS2/030025_11_2.jpg"/>
          <p:cNvPicPr>
            <a:picLocks noChangeAspect="1" noChangeArrowheads="1"/>
          </p:cNvPicPr>
          <p:nvPr/>
        </p:nvPicPr>
        <p:blipFill>
          <a:blip r:embed="rId9" cstate="print"/>
          <a:srcRect l="23294" t="15144" b="6612"/>
          <a:stretch>
            <a:fillRect/>
          </a:stretch>
        </p:blipFill>
        <p:spPr bwMode="auto">
          <a:xfrm>
            <a:off x="395536" y="3933056"/>
            <a:ext cx="3319573" cy="2232248"/>
          </a:xfrm>
          <a:prstGeom prst="rect">
            <a:avLst/>
          </a:prstGeom>
          <a:noFill/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802408" y="3094136"/>
            <a:ext cx="2569161" cy="381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236296" y="357301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Ч.Дарвин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8104" y="42930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Д.Менделеев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1920" y="494116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А.Эйнштейн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6237312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В.Вернадский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05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7/09/18/2345899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Вернадский  в своих  работах  подчеркивал, что история возникновения и эволюции    биосферы  -   это   история   возникновения   жизни   на   Земле.  Живое   вещество эволюционирует в сторону уменьшения  прямой зависимости от среды обитания.  Перенеся   идеи   физики   о   неразрывности    пространства   и   времени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 явления  природы,  В.И. Вернадский   объяснил   направленность 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эволюции  биосферы: она  ограничена  пространством (планетой),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    направлена    в    сторону     прогрессивного     развития.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  разумный  -  это невиданная по своим масштабам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геохимическая   сила,  которая увеличивает  влияние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 мере  развития  научной  мысли.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Еще в 20-х годах прошлого века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ученый  сумел  предугадать  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тенденции  воздействия </a:t>
            </a:r>
          </a:p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человека  на  природу.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Его теоретические положения  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  биосфере  и  месте  в  ней  человека  -  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блестящий   пример научного обобщения.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9656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https://www.metod-kopilka.ru/images/doc/18/12408/hello_html_2092b08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8" name="Picture 4" descr="https://i.ytimg.com/vi/RqKvhIKbBWk/maxresdefault.jpg"/>
          <p:cNvPicPr>
            <a:picLocks noChangeAspect="1" noChangeArrowheads="1"/>
          </p:cNvPicPr>
          <p:nvPr/>
        </p:nvPicPr>
        <p:blipFill>
          <a:blip r:embed="rId2" cstate="print"/>
          <a:srcRect l="5958" r="80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49188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Постепенно     ученый     пришел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к формулировке и определению понятия </a:t>
            </a:r>
            <a:r>
              <a:rPr lang="ru-RU" sz="20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ноосферы</a:t>
            </a:r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как измененной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      результате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человеческого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воздействия </a:t>
            </a:r>
          </a:p>
          <a:p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биосферы.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4725144"/>
            <a:ext cx="47160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В.И. Вернадский  верил  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   разумные   действия   всего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человечества, направленные не только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на  удовлетворение   своих  потребностей, 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но и на создание равновесия и гармонии 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  природе,  изучение  и  поддержание экологии Земли на должном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492896"/>
            <a:ext cx="8280920" cy="144016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«С появлением на нашей планете </a:t>
            </a:r>
          </a:p>
          <a:p>
            <a:pPr algn="ctr"/>
            <a:r>
              <a:rPr lang="ru-RU" sz="2000" i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одаренного разумом живого существа </a:t>
            </a:r>
          </a:p>
          <a:p>
            <a:pPr algn="ctr"/>
            <a:r>
              <a:rPr lang="ru-RU" sz="2000" i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планета переходит в новую стадию своей истории.</a:t>
            </a:r>
          </a:p>
          <a:p>
            <a:pPr algn="ctr"/>
            <a:r>
              <a:rPr lang="ru-RU" sz="2000" b="1" i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Биосфера переходит в ноосферу»</a:t>
            </a:r>
          </a:p>
        </p:txBody>
      </p:sp>
    </p:spTree>
  </p:cSld>
  <p:clrMapOvr>
    <a:masterClrMapping/>
  </p:clrMapOvr>
  <p:transition spd="med" advTm="234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135112/0002-003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486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Понятие «ноосфера» было предложено миру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французским    математиком    Э.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Леруа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геологом и философом  П. де Шарденом.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Оба  французы   обосновали  свою  идею, опираясь на понятия биосферы и живого вещества из лекций В.И.Вернадского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Сорбонне в 1922-1923 годах. </a:t>
            </a:r>
          </a:p>
        </p:txBody>
      </p:sp>
      <p:sp>
        <p:nvSpPr>
          <p:cNvPr id="1028" name="AutoShape 4" descr="https://cdn.superstock.com/4409/Download/4409-15379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1664493" cy="2364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http://name-list.net/img/portrait/Chardin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32656"/>
            <a:ext cx="1707609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19872" y="3789040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В.И. Вернадский, разрабатывая свое учение, термины  и  понятия  «биосфера» и  «ноосфера» расположил    в  иерархическом   и  историческом порядке. Развитие  жизни,  благодаря  центральной  роли в ней человека, согласно теории Вернадского, обязательно   придет   к   стадии   ноосферы. </a:t>
            </a:r>
            <a:endParaRPr lang="ru-RU" dirty="0"/>
          </a:p>
        </p:txBody>
      </p:sp>
      <p:pic>
        <p:nvPicPr>
          <p:cNvPr id="1033" name="Picture 9" descr="https://ozon-st.cdn.ngenix.net/multimedia/1010424151.jpg"/>
          <p:cNvPicPr>
            <a:picLocks noChangeAspect="1" noChangeArrowheads="1"/>
          </p:cNvPicPr>
          <p:nvPr/>
        </p:nvPicPr>
        <p:blipFill>
          <a:blip r:embed="rId5" cstate="print"/>
          <a:srcRect b="3881"/>
          <a:stretch>
            <a:fillRect/>
          </a:stretch>
        </p:blipFill>
        <p:spPr bwMode="auto">
          <a:xfrm>
            <a:off x="1043608" y="2708920"/>
            <a:ext cx="1869897" cy="280831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58052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 наступления этого этапа в эволюции биосферы существовали   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необходимые    предпосылки.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27089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П. де Шарден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8024" y="314096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Э.Леруа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581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autonovad.ua/user/image/duka/eco/image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60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18864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Во-первых, это расселение человека по всей поверхности планеты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его доминирование над всеми иными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видами живых организмов.</a:t>
            </a:r>
          </a:p>
        </p:txBody>
      </p:sp>
    </p:spTree>
  </p:cSld>
  <p:clrMapOvr>
    <a:masterClrMapping/>
  </p:clrMapOvr>
  <p:transition spd="med" advTm="6703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ser32265.clients-cdnnow.ru/originalStorage/post/b3/ca/60/a3/b3ca60a3.jpg"/>
          <p:cNvPicPr>
            <a:picLocks noChangeAspect="1" noChangeArrowheads="1"/>
          </p:cNvPicPr>
          <p:nvPr/>
        </p:nvPicPr>
        <p:blipFill>
          <a:blip r:embed="rId2" cstate="print"/>
          <a:srcRect l="3563" r="37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0"/>
            <a:ext cx="5508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Во-вторых, возникновение возможности глобального обмена информацией.</a:t>
            </a:r>
          </a:p>
        </p:txBody>
      </p:sp>
    </p:spTree>
  </p:cSld>
  <p:clrMapOvr>
    <a:masterClrMapping/>
  </p:clrMapOvr>
  <p:transition spd="med" advTm="4094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iceimage.ru/pic/201306/1440x900/niceimage.ru-59270.jpg"/>
          <p:cNvPicPr>
            <a:picLocks noChangeAspect="1" noChangeArrowheads="1"/>
          </p:cNvPicPr>
          <p:nvPr/>
        </p:nvPicPr>
        <p:blipFill>
          <a:blip r:embed="rId2" cstate="print"/>
          <a:srcRect r="1591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23928" y="980728"/>
            <a:ext cx="50405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9999FF"/>
                </a:solidFill>
                <a:latin typeface="Times New Roman" pitchFamily="18" charset="0"/>
                <a:cs typeface="Times New Roman" pitchFamily="18" charset="0"/>
              </a:rPr>
              <a:t>История науки знает немало великих имён, с которыми связаны фундаментальные  открытия </a:t>
            </a:r>
          </a:p>
          <a:p>
            <a:pPr algn="ctr"/>
            <a:r>
              <a:rPr lang="ru-RU" sz="2400" i="1" dirty="0" smtClean="0">
                <a:solidFill>
                  <a:srgbClr val="9999FF"/>
                </a:solidFill>
                <a:latin typeface="Times New Roman" pitchFamily="18" charset="0"/>
                <a:cs typeface="Times New Roman" pitchFamily="18" charset="0"/>
              </a:rPr>
              <a:t>в    области    естественных </a:t>
            </a:r>
          </a:p>
          <a:p>
            <a:pPr algn="ctr"/>
            <a:r>
              <a:rPr lang="ru-RU" sz="2400" i="1" dirty="0" smtClean="0">
                <a:solidFill>
                  <a:srgbClr val="9999FF"/>
                </a:solidFill>
                <a:latin typeface="Times New Roman" pitchFamily="18" charset="0"/>
                <a:cs typeface="Times New Roman" pitchFamily="18" charset="0"/>
              </a:rPr>
              <a:t>и  общественных  наук,  однако </a:t>
            </a:r>
          </a:p>
          <a:p>
            <a:pPr algn="ctr"/>
            <a:r>
              <a:rPr lang="ru-RU" sz="2400" i="1" dirty="0" smtClean="0">
                <a:solidFill>
                  <a:srgbClr val="9999FF"/>
                </a:solidFill>
                <a:latin typeface="Times New Roman" pitchFamily="18" charset="0"/>
                <a:cs typeface="Times New Roman" pitchFamily="18" charset="0"/>
              </a:rPr>
              <a:t>в большинстве случаев это - учёные, работавшие в одном направлении развития   наших   знаний. Значительно реже появлялись мыслители, которые охватывали всю  совокупность  знаний  своей эпохи  и  на столетия  определяли характер научного мировоззрения. </a:t>
            </a:r>
            <a:endParaRPr lang="ru-RU" sz="2400" i="1" dirty="0">
              <a:solidFill>
                <a:srgbClr val="9999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523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helium.joomlastars.co.in/helium/images/blog/2.jpg"/>
          <p:cNvPicPr>
            <a:picLocks noChangeAspect="1" noChangeArrowheads="1"/>
          </p:cNvPicPr>
          <p:nvPr/>
        </p:nvPicPr>
        <p:blipFill>
          <a:blip r:embed="rId2" cstate="print"/>
          <a:srcRect l="7805" r="128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35696" y="260648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В-третьих, получение дополнительной энергии, из новых источников.</a:t>
            </a:r>
          </a:p>
        </p:txBody>
      </p:sp>
    </p:spTree>
  </p:cSld>
  <p:clrMapOvr>
    <a:masterClrMapping/>
  </p:clrMapOvr>
  <p:transition spd="med" advTm="3828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https://smootrim.ru/wp-content/uploads/2016/09/Kak-stat-nastoyashhim-liderom-zhizni-f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3732" name="Picture 4" descr="https://d2zcpk7yfyf2dq.cloudfront.net/images/images/4451/women-empowerment-quotes-hd-wallpaper-17.jpg"/>
          <p:cNvPicPr>
            <a:picLocks noChangeAspect="1" noChangeArrowheads="1"/>
          </p:cNvPicPr>
          <p:nvPr/>
        </p:nvPicPr>
        <p:blipFill>
          <a:blip r:embed="rId2" cstate="print"/>
          <a:srcRect l="5770" t="2427" r="10562" b="1706"/>
          <a:stretch>
            <a:fillRect/>
          </a:stretch>
        </p:blipFill>
        <p:spPr bwMode="auto">
          <a:xfrm>
            <a:off x="-14585" y="0"/>
            <a:ext cx="915858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968" y="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В-четвертых, он считал, что в мире победила демократия и народные массы стали управлять государствами.</a:t>
            </a:r>
          </a:p>
        </p:txBody>
      </p:sp>
    </p:spTree>
  </p:cSld>
  <p:clrMapOvr>
    <a:masterClrMapping/>
  </p:clrMapOvr>
  <p:transition spd="med" advTm="5141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ww.roberts.edu/images/news/DeptBioChem/iStock_000010216840Small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Пятая предпосылка так же спорна, как и предыдущая. Ею, по мнению Вернадского, является то, что все большее количество людей стало интересоваться и заниматься наукой.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5157192"/>
            <a:ext cx="2915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науки </a:t>
            </a:r>
          </a:p>
          <a:p>
            <a:pPr algn="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считал единственным доказательством прогресса.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1125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allpaperscraft.com/image/line_light_green_white_68528_2950x2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 основании  всего  этого  В.И. Вернадского  относят  к  историческим оптимистам. Его слова о том, что разум и воля человека являются огромной силой, оказывающей глубокое воздействие на природу и до сих пор еще не получившей надлежащей оценки, нашли свое подтверждение. Но, к сожалению, кроме воли, в нем недостаточно разума. Ученый явно переоценил человека.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37170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4869160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Человечество  становится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более мощной геологической силой,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которая   кардинальным образом превращает биосферу,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поверхность планеты, околоземное космическое пространство.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тем самым оно  берет на себя ответственность за продолжение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регулирование многих важнейших биосферных процессов и механизмов.</a:t>
            </a:r>
          </a:p>
        </p:txBody>
      </p:sp>
      <p:pic>
        <p:nvPicPr>
          <p:cNvPr id="6" name="Picture 2" descr="http://www.katheizzo.com/wp-content/uploads/2015/07/Noosphere-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3911759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700808"/>
            <a:ext cx="156815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11" descr="https://novobzor.ru/1132527/1137924/1137955/1138103/1138208/30457434/10110273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348880"/>
            <a:ext cx="1584285" cy="223939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2740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2.bp.blogspot.com/-IA7j0N69ycI/Vay2hF2z1iI/AAAAAAAAAG8/XhpebbqPSjo/s1600/110307-F-PO994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996952"/>
            <a:ext cx="4139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Сегодня деятельность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человека достигла глобальных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масштабов воздействия   на  биосферу,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оказывая сильное влияние на почвы,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растительность и   животный   мир.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188640"/>
            <a:ext cx="3995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Антропогенная деятельность создала новые токсические источники  загрязнения    биосферы,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что в  конечном  итоге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может создать угрозу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существования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самого человека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2159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201n1\Мои документы\Downloads\5879832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0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28083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Отношения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Человека и Природы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носят сложный характер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    нуждаются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 тщательном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изучении. Успехи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человечества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потреблении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природных ресурсов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зависят от познания 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законов природы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  умелого   их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использования. </a:t>
            </a:r>
          </a:p>
        </p:txBody>
      </p:sp>
      <p:sp>
        <p:nvSpPr>
          <p:cNvPr id="13318" name="AutoShape 6" descr="сини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синиц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img-fotki.yandex.ru/get/15507/200418627.44/0_114fbb_42fe3097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0" y="0"/>
            <a:ext cx="9144000" cy="260648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Tm="154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td3.mycdn.me/image?id=860295116752&amp;t=20&amp;plc=WEB&amp;tkn=*4M7WAPiGg7sPDlCCLT4_04bdCNw"/>
          <p:cNvPicPr>
            <a:picLocks noChangeAspect="1" noChangeArrowheads="1"/>
          </p:cNvPicPr>
          <p:nvPr/>
        </p:nvPicPr>
        <p:blipFill>
          <a:blip r:embed="rId2" cstate="print"/>
          <a:srcRect t="22147" b="34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260648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Вопрос о совершающемся 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(или совершённом) переходе биосферы  в новое  состояние ноосферу - является вопросом философским,     и     поэтому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на него нельзя дать строгий, </a:t>
            </a:r>
          </a:p>
          <a:p>
            <a:pPr algn="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однозначный ответ.</a:t>
            </a:r>
            <a:endParaRPr lang="ru-RU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7968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presentazius.ru/wp-content/uploads/2015/08/gradient_of_a_calm_sea_by_eddy_all_die_for-d5mzz0s-e1438846971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218" name="AutoShape 2" descr="https://rg.ru/i/gallery/094f95ab/5_4da668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b="3732"/>
          <a:stretch>
            <a:fillRect/>
          </a:stretch>
        </p:blipFill>
        <p:spPr bwMode="auto">
          <a:xfrm>
            <a:off x="683568" y="1124744"/>
            <a:ext cx="15841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18" descr="http://vgershov.lib.ru/ARCHIVES/V/VERNADSKIY_Vladimir_Ivanovich/.Online/Nmpy91O1.jpg"/>
          <p:cNvPicPr>
            <a:picLocks noChangeAspect="1" noChangeArrowheads="1"/>
          </p:cNvPicPr>
          <p:nvPr/>
        </p:nvPicPr>
        <p:blipFill>
          <a:blip r:embed="rId4" cstate="print"/>
          <a:srcRect l="12727"/>
          <a:stretch>
            <a:fillRect/>
          </a:stretch>
        </p:blipFill>
        <p:spPr bwMode="auto">
          <a:xfrm>
            <a:off x="7020272" y="3645024"/>
            <a:ext cx="1644524" cy="245784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4725144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Наконец,  связь  естествознания  и  философии  в  трудах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В.И. Вернадского  всегда  была  связью  глубоко  творческой, приводившей  к  новым  философским  выводам  и  обобщениям.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 Вернадского  к философии,  философским  вопросам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произведениям носил чрезвычайно постоянный характер.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 сопровождал ученого  всю его сознательную жизнь.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776" y="476672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Взаимосвязь  естествознания  и  философии  в  трудах </a:t>
            </a:r>
          </a:p>
          <a:p>
            <a:pPr algn="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В.И. Вернадского носила постоянный и твердый характер. </a:t>
            </a:r>
          </a:p>
          <a:p>
            <a:pPr algn="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Она  никогда  не  была   только  внешним  украшением  его научных  исследований,   а составляла  их стержень и всегда носила   внутренний   характер.  Его   философские   выводы вытекали из его конкретных естественнонаучных изысканий, давая в свою очередь толчок к постановке новых научных проблем  и  намечая  пути  их возможного решения.</a:t>
            </a:r>
          </a:p>
        </p:txBody>
      </p:sp>
    </p:spTree>
  </p:cSld>
  <p:clrMapOvr>
    <a:masterClrMapping/>
  </p:clrMapOvr>
  <p:transition spd="med" advTm="2411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get.pxhere.com/photo/sea-coast-water-ocean-horizon-fog-mist-morning-wave-lake-foggy-tranquil-weather-haze-atmospheric-phenomenon-wind-wave-10483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t="34978"/>
          <a:stretch>
            <a:fillRect/>
          </a:stretch>
        </p:blipFill>
        <p:spPr bwMode="auto">
          <a:xfrm>
            <a:off x="-1" y="0"/>
            <a:ext cx="91402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4499992" y="476672"/>
            <a:ext cx="4062712" cy="2708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3528" y="378904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1902  году  он  писал: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«Я смотрю на развитие философии в развитии знания совсем иначе,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 большинство натуралистов, и придаю ей огромное плодотворное значение.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Мне кажется, что это стороны одного и того же процесса - стороны совершенно неизбежные  и   неотделимые.     Они  отделяются   только  в  нашем уме.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бы одна из них заглохла, то прекратился бы живой рост другой...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Философия заключает зародыши</a:t>
            </a:r>
            <a:r>
              <a:rPr 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иногда даже предвосхищает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целые   области   развития   науки...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истории науки можно ясно и точно проследить такое значение философии,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корней и жизненной атмосферы научного изыскания».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booksiti.net.ru/books/28246100.jpg"/>
          <p:cNvPicPr>
            <a:picLocks noChangeAspect="1" noChangeArrowheads="1"/>
          </p:cNvPicPr>
          <p:nvPr/>
        </p:nvPicPr>
        <p:blipFill>
          <a:blip r:embed="rId4" cstate="print"/>
          <a:srcRect l="12500"/>
          <a:stretch>
            <a:fillRect/>
          </a:stretch>
        </p:blipFill>
        <p:spPr bwMode="auto">
          <a:xfrm>
            <a:off x="2483768" y="836712"/>
            <a:ext cx="1512168" cy="244827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5" descr="http://takya.ru/nuda/razrabotka-uroka-vernadskij-vladimir-ivanovich-jizne-misle-bes/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1672444" cy="259228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 advTm="235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w-dog.ru/wallpapers/11/0/424079351314102/priroda-kamni-kamushki-piramidka-zelen-listya-nebo-fon-fon-oboi-shirokoformatnye-polnoekrannye-shirokoekrannye-hd-wallpapers-background-wallpaper-widescreen-fullscreen-widescreen.jpg"/>
          <p:cNvPicPr>
            <a:picLocks noChangeAspect="1" noChangeArrowheads="1"/>
          </p:cNvPicPr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-13852" y="0"/>
            <a:ext cx="91578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404664"/>
            <a:ext cx="59766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Как и многие естествоиспытатели, добившиеся выдающихся  успехов  в  специальных  областях,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Вернадский пришел к своим философским построениям на склоне лет, видя</a:t>
            </a:r>
            <a:r>
              <a:rPr lang="ru-RU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в них естественное обобщение фундаментальных     принципов,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лежащих в основе мироздания.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Но даже среди корифеев естествознания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он выделяется не только новаторством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 глубиной  идей,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но и их поразительной современностью.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И в центре этого новаторства -  возрождение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древней идеи о центральной роли человека, </a:t>
            </a:r>
          </a:p>
          <a:p>
            <a:pPr algn="ctr"/>
            <a:r>
              <a:rPr lang="ru-RU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его разума во всей Вселенной.</a:t>
            </a:r>
            <a:endParaRPr lang="ru-RU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46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iceimage.ru/pic/201306/1440x900/niceimage.ru-59270.jpg"/>
          <p:cNvPicPr>
            <a:picLocks noChangeAspect="1" noChangeArrowheads="1"/>
          </p:cNvPicPr>
          <p:nvPr/>
        </p:nvPicPr>
        <p:blipFill>
          <a:blip r:embed="rId2" cstate="print"/>
          <a:srcRect r="1591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355976" y="188640"/>
            <a:ext cx="457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Такими были Аристотель,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влияние идей которого продолжалось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вплоть до эпохи Возрождения, Абу Али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Ибн Сина, известный на средневековом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 Западе  под  именем  Авиценны.  В  эпоху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Возрождения это был Леонардо да Винчи.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В  XVIII веке в России выделилась могучая фигура  М. В.  Ломоносова,  который  внёс крупный   вклад  в  развитие  астрономии, физики, химии, геологии, минералогии, был создателем нового русского языка, поэтом, мастером    мозаики    и   своими   трудами определил мировоззрение </a:t>
            </a:r>
          </a:p>
          <a:p>
            <a:pPr algn="r"/>
            <a:r>
              <a:rPr lang="ru-RU" i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многих поколений.</a:t>
            </a:r>
            <a:endParaRPr lang="ru-RU" i="1" dirty="0">
              <a:solidFill>
                <a:srgbClr val="FFCC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betar.org.ua/wp-content/uploads/2017/02/1469171561_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15816" y="2708920"/>
            <a:ext cx="161752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ds03.infourok.ru/uploads/ex/0967/00032a2e-bba4db48/img8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49643"/>
          <a:stretch>
            <a:fillRect/>
          </a:stretch>
        </p:blipFill>
        <p:spPr bwMode="auto">
          <a:xfrm>
            <a:off x="1979712" y="188640"/>
            <a:ext cx="1577105" cy="234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900igr.net/datai/izo/Knigi-o-Leonardo-da-Vinchi/0018-050-Fenomen-Leonardo-da-Vinchi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32040" y="4005064"/>
            <a:ext cx="159381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www.bgunb.ru/VirtualExibition/WorldInPostcard/images/lit18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20272" y="4437112"/>
            <a:ext cx="1616506" cy="225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239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imwiki.ru/images/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2" descr="https://i.ytimg.com/vi/MKvs1Nx58WU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556792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Многое  из  того,  о  чем  писал  В. И.  Вернадский,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становится достоянием сегодняшнего дня. Современны и понятны нам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его мысли о целостности, неделимости цивилизации,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 единстве биосферы и человечества.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Переломный момент в истории человечества,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 чем сегодня говорят ученые, политики, публицисты,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был  увиден  Вернадским.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Он видел неизбежность ноосферы,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подготавливаемой  как эволюцией биосферы,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так   и  историческим   развитием   человечества.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точки зрения </a:t>
            </a:r>
            <a:r>
              <a:rPr lang="ru-RU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ноосферного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подхода по-иному видятся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 современные  болевые точки развития мировой цивилизации.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Варварское отношение к биосфере, угроза мировой экологической катастрофы, производство средств массового уничтожения - все это должно иметь </a:t>
            </a:r>
          </a:p>
          <a:p>
            <a:pPr algn="ctr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преходящее значение. </a:t>
            </a:r>
            <a:endParaRPr lang="ru-RU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49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900igr.net/up/datai/229819/0003-00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55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4640" y="692696"/>
            <a:ext cx="7669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Вернадского оказала огромное влияние на развитие наук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Земле, на становление и рост АН СССР, на мировоззрение многих людей.</a:t>
            </a:r>
          </a:p>
          <a:p>
            <a:endParaRPr lang="ru-RU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1915 по 1930 год - председатель  Комиссии по изучению естественных производственных сил России,  один   из  создателей  плана  ГОЭЛРО.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1912 года - академик Российской академии наук.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1918 году - основал и возглавил Украинскую академию наук.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1920 по 1921 год - ректор Таврического университета в Симферополе.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1922 по 1939 год – директор организованного им Радиевого института.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1926 году - сформулировал концепцию биологической структуры  океана.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1927 году - организовал в Академии наук СССР Отдел живого вещества.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1928 году – создал и возглавил Биогеохимическую лабораторию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ныне Институт геохимии и аналитической химии РАН им.Вернадского)</a:t>
            </a:r>
          </a:p>
          <a:p>
            <a:endParaRPr lang="ru-RU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Доктор минералогии и геогнозии.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Сталинской премии.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 более 700 научных трудов. 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целой плеяды советских геохимиков.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www.benran.ru/exh/s.aspx?pn=1&amp;par=101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437112"/>
            <a:ext cx="1440160" cy="222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 spd="med" advTm="21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p14.nevsepic.com.ua/186/18578/thumbs/1385060575-val-daosta-1840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13" cy="6858000"/>
          </a:xfrm>
          <a:prstGeom prst="rect">
            <a:avLst/>
          </a:prstGeom>
          <a:noFill/>
        </p:spPr>
      </p:pic>
      <p:sp>
        <p:nvSpPr>
          <p:cNvPr id="50184" name="AutoShape 8" descr="https://s.bookmix.ru/books/3/9/1/Trudy_po_filosofii_estestvoznaniya_oz_33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91" name="AutoShape 15" descr="https://cv01.twirpx.net/1381/1381536.jpg?t=201403211411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Именем Вернадского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названы  Таврический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национальный университет,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Национальная  библиотека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Академии наук Украины,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общей и неорганической химии Национальной академии наук Украины. Украинская антарктическая станция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подлёдные горы в Восточной Антарктиде также носят имя учёного.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 descr="http://www.biblio-globus.us/photos1/1001/10018190.jpg"/>
          <p:cNvPicPr>
            <a:picLocks noChangeAspect="1" noChangeArrowheads="1"/>
          </p:cNvPicPr>
          <p:nvPr/>
        </p:nvPicPr>
        <p:blipFill>
          <a:blip r:embed="rId3" cstate="print"/>
          <a:srcRect l="9256"/>
          <a:stretch>
            <a:fillRect/>
          </a:stretch>
        </p:blipFill>
        <p:spPr bwMode="auto">
          <a:xfrm>
            <a:off x="395536" y="3861048"/>
            <a:ext cx="1296145" cy="19832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140968"/>
            <a:ext cx="1524000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796136" y="4653136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1965 - Академией наук СССР </a:t>
            </a:r>
          </a:p>
          <a:p>
            <a:pPr algn="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учреждена Золотая медаль </a:t>
            </a:r>
          </a:p>
          <a:p>
            <a:pPr algn="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имени В. И. Вернадского. </a:t>
            </a: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340768"/>
            <a:ext cx="105761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39544" y="1700808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2003 - Национальной Академии наук Украины учреждена высшая награда - Золотая медаль им. В. И. Вернадского.  </a:t>
            </a:r>
          </a:p>
        </p:txBody>
      </p:sp>
      <p:pic>
        <p:nvPicPr>
          <p:cNvPr id="1026" name="Picture 2" descr="150 лет 2.jpg"/>
          <p:cNvPicPr>
            <a:picLocks noChangeAspect="1" noChangeArrowheads="1"/>
          </p:cNvPicPr>
          <p:nvPr/>
        </p:nvPicPr>
        <p:blipFill>
          <a:blip r:embed="rId6" cstate="print"/>
          <a:srcRect l="15178" r="19048"/>
          <a:stretch>
            <a:fillRect/>
          </a:stretch>
        </p:blipFill>
        <p:spPr bwMode="auto">
          <a:xfrm>
            <a:off x="3275856" y="188640"/>
            <a:ext cx="1080120" cy="19940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4139952" y="332656"/>
            <a:ext cx="486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– Неправительственным экологическим фондом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им.В.И.Вернадского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 Орден В.И.Вернадского.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://www.vernadsky.ru/upload/medialibrary/93c/93c733d04689bf1e87445bb87fe0122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719058"/>
            <a:ext cx="1800200" cy="19523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ContrastingRightFacing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 descr="http://www.life-nature.ru/images/books/2012/03/24/7/23/2485080.jpg"/>
          <p:cNvPicPr>
            <a:picLocks noChangeAspect="1" noChangeArrowheads="1"/>
          </p:cNvPicPr>
          <p:nvPr/>
        </p:nvPicPr>
        <p:blipFill>
          <a:blip r:embed="rId8" cstate="print"/>
          <a:srcRect b="4444"/>
          <a:stretch>
            <a:fillRect/>
          </a:stretch>
        </p:blipFill>
        <p:spPr bwMode="auto">
          <a:xfrm>
            <a:off x="1547664" y="4005064"/>
            <a:ext cx="1296145" cy="194421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098" name="Picture 2" descr="https://ozon-st.cdn.ngenix.net/multimedia/1003204911.jpg"/>
          <p:cNvPicPr>
            <a:picLocks noChangeAspect="1" noChangeArrowheads="1"/>
          </p:cNvPicPr>
          <p:nvPr/>
        </p:nvPicPr>
        <p:blipFill>
          <a:blip r:embed="rId9" cstate="print"/>
          <a:srcRect b="3877"/>
          <a:stretch>
            <a:fillRect/>
          </a:stretch>
        </p:blipFill>
        <p:spPr bwMode="auto">
          <a:xfrm>
            <a:off x="2627784" y="4581128"/>
            <a:ext cx="1368152" cy="19712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med" advTm="167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32656"/>
            <a:ext cx="1368152" cy="19168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4" descr="http://znanium.com/images/0492/492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1361605" cy="20882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4" descr="http://pictures.bookshop.ua/TitleBooks/bs0000143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852936"/>
            <a:ext cx="1368152" cy="20666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6" descr="http://libr.itut.ru/Jirbis2_spbgut/components/com_irbis/images/covers/978-/5-7695-5/978-5-7695-5798-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852936"/>
            <a:ext cx="1368152" cy="2093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4" descr="http://www.char.ru/books/1035960_Uchenie_o_biosfere_Grif_UMO_po_klassicheskomu_universitetskomu_obrazovaniy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852936"/>
            <a:ext cx="1417935" cy="20882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2230" name="AutoShape 6" descr="https://index2000.bg/images/products/1002643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852936"/>
            <a:ext cx="1344389" cy="20882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 descr="http://academbook.com.ua/Pic_B/14342.jpg"/>
          <p:cNvPicPr>
            <a:picLocks noChangeAspect="1" noChangeArrowheads="1"/>
          </p:cNvPicPr>
          <p:nvPr/>
        </p:nvPicPr>
        <p:blipFill>
          <a:blip r:embed="rId9" cstate="print"/>
          <a:srcRect l="9302"/>
          <a:stretch>
            <a:fillRect/>
          </a:stretch>
        </p:blipFill>
        <p:spPr bwMode="auto">
          <a:xfrm>
            <a:off x="7668344" y="2852936"/>
            <a:ext cx="1332656" cy="20505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https://www.bookvoed.ru/files/1836/29/91/9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332656"/>
            <a:ext cx="1368152" cy="19442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 descr="http://litamarket.ru/files/u/610/29591.jpg"/>
          <p:cNvPicPr>
            <a:picLocks noChangeAspect="1" noChangeArrowheads="1"/>
          </p:cNvPicPr>
          <p:nvPr/>
        </p:nvPicPr>
        <p:blipFill>
          <a:blip r:embed="rId11" cstate="print"/>
          <a:srcRect l="6403" t="1624" r="5563" b="3082"/>
          <a:stretch>
            <a:fillRect/>
          </a:stretch>
        </p:blipFill>
        <p:spPr bwMode="auto">
          <a:xfrm>
            <a:off x="3923928" y="332656"/>
            <a:ext cx="1368152" cy="19442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1" name="Прямоугольник 20"/>
          <p:cNvSpPr/>
          <p:nvPr/>
        </p:nvSpPr>
        <p:spPr>
          <a:xfrm>
            <a:off x="0" y="515719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Творчество В.И. Вернадского являет собой поворот в истории естествознания </a:t>
            </a:r>
          </a:p>
          <a:p>
            <a:pPr algn="ct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от  процесса  дифференциации  наук  к  их  глубокой  интеграции.  Мысли  и  работы Вернадского о судьбах науки, ее связи с жизнью не только не утратили своего значения, </a:t>
            </a:r>
          </a:p>
          <a:p>
            <a:pPr algn="ct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но  и  приобрели  актуальность  в  связи  с  угрозой,  нависшей  над  человечеством </a:t>
            </a:r>
          </a:p>
          <a:p>
            <a:pPr algn="ctr"/>
            <a:r>
              <a:rPr lang="ru-RU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как частью биосферы и самой биосферой – «колыбелью» живого вещества.</a:t>
            </a:r>
            <a:endParaRPr lang="ru-RU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217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ramki-photoshop.ru/fony/fon-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1268760"/>
            <a:ext cx="74168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 презентации принимали участие книги из фонда ГПНТБ России.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Наши  читальные  залы  готовы  предоставить  вашему  вниманию литературу, отражающую всю многогранность научного наследия великого ученого-энциклопедиста двадцатого века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Владимира Ивановича Вернадского.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 официальном сайте ГПНТБ России размещена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тематическая выставка «Гений, опередивший время»,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посвященная жизни и научной деятельности В.И.Вернадского,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а также современным проблемам человечества,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   которых   в   свое   время   говорил 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гениальный ученый и философ.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508518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Monotype Corsiva" pitchFamily="66" charset="0"/>
                <a:hlinkClick r:id="rId3"/>
              </a:rPr>
              <a:t>http://www.gpntb.ru/vystavki-v-gpntb-rossii/2018-god/113-meropriyatiya/6/5632-genij-operedivshij-vremya.html</a:t>
            </a:r>
            <a:r>
              <a:rPr lang="ru-RU" dirty="0" smtClean="0">
                <a:latin typeface="Monotype Corsiva" pitchFamily="66" charset="0"/>
              </a:rPr>
              <a:t>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17890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otvet.imgsmail.ru/download/875a8375f91de049494d6073098e8a2f_fc9eacd05acb1abbc814438d20e6fc7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76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15816" y="476672"/>
            <a:ext cx="5760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«Корни всякого открытия </a:t>
            </a:r>
          </a:p>
          <a:p>
            <a:pPr algn="r"/>
            <a:r>
              <a:rPr lang="ru-RU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лежат    далеко   в   глубине, </a:t>
            </a:r>
          </a:p>
          <a:p>
            <a:pPr algn="r"/>
            <a:r>
              <a:rPr lang="ru-RU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и, как волны бьются с разбега о берег, </a:t>
            </a:r>
          </a:p>
          <a:p>
            <a:pPr algn="r"/>
            <a:r>
              <a:rPr lang="ru-RU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раз плещется человеческая мысль около подготовляемого открытия, </a:t>
            </a:r>
          </a:p>
          <a:p>
            <a:pPr algn="r"/>
            <a:r>
              <a:rPr lang="ru-RU" sz="2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 придет девятый вал»</a:t>
            </a:r>
            <a:endParaRPr lang="ru-RU" sz="2400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228184" y="3140968"/>
            <a:ext cx="2604914" cy="53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652120" y="5877272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 </a:t>
            </a:r>
          </a:p>
          <a:p>
            <a:pPr algn="ctr"/>
            <a:r>
              <a:rPr lang="ru-RU" sz="1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библиотекарь ГПНТБ России </a:t>
            </a:r>
          </a:p>
          <a:p>
            <a:pPr algn="ctr"/>
            <a:r>
              <a:rPr lang="ru-RU" sz="1400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Лакова</a:t>
            </a:r>
            <a:r>
              <a:rPr lang="ru-RU" sz="14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А.А.</a:t>
            </a:r>
            <a:endParaRPr lang="ru-RU" sz="1400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45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iceimage.ru/pic/201306/1440x900/niceimage.ru-59270.jpg"/>
          <p:cNvPicPr>
            <a:picLocks noChangeAspect="1" noChangeArrowheads="1"/>
          </p:cNvPicPr>
          <p:nvPr/>
        </p:nvPicPr>
        <p:blipFill>
          <a:blip r:embed="rId2" cstate="print"/>
          <a:srcRect r="15910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067944" y="2708920"/>
            <a:ext cx="46805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В ХХ веке такой же по значению величиной </a:t>
            </a:r>
          </a:p>
          <a:p>
            <a:pPr algn="ctr"/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в   области   естественных   наук    стал </a:t>
            </a:r>
          </a:p>
          <a:p>
            <a:pPr algn="ctr"/>
            <a:r>
              <a:rPr lang="ru-RU" sz="2000" b="1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Владимир Иванович Вернадский</a:t>
            </a:r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Он принадлежал к тем немногим в истории человечества, кому было по силам охватить целостность   всей   картины   мира.   Труды </a:t>
            </a:r>
          </a:p>
          <a:p>
            <a:pPr algn="ctr"/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Вернадского   не  только   внесли   огромный вклад      в     развитие      многих    разделов естествознания,      но      и    принципиально изменили   научное   мировоззрение   ХХ века, определили положение человека и его научной мысли   в  эволюции  биосферы,   позволили </a:t>
            </a:r>
          </a:p>
          <a:p>
            <a:pPr algn="ctr"/>
            <a:r>
              <a:rPr lang="ru-RU" i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по-новому взглянуть на окружающую нас природу как среду обитания человека.</a:t>
            </a:r>
            <a:endParaRPr lang="ru-RU" i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https://image.slidesharecdn.com/random-130306113038-phpapp01/95/-1-638.jpg?cb=13625694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4.infourok.ru/uploads/ex/0edf/000c3056-b6cfb1fa/hello_html_mf2954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http://worldofaphorism.ru/assets/images/socseti/%D0%92%D0%BB%D0%B0%D0%B4%D0%B8%D0%BC%D0%B8%D1%80-%D0%92%D0%B5%D1%80%D0%BD%D0%B0%D0%B4%D1%81%D0%BA%D0%B8%D0%B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3968" y="0"/>
            <a:ext cx="4171391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2393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Blue Pattern Abstraction Wall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6" name="Picture 4" descr="http://www.wallpaperbetter.com/wallpaper/169/926/428/blue-pattern-abstraction-720P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28842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37890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Владимир Иванович Вернадский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родился 12 марта (28 февраля) 1863 года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Санкт-Петербурге. Родом  из  дворянской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семьи,   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сын</a:t>
            </a:r>
            <a:r>
              <a:rPr lang="ru-RU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профессора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Ивана Васильевича Вернадского.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2060848"/>
            <a:ext cx="3491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cdn.fishki.net/upload/post/201603/12/1880646/tn/2530_html_m344d72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3168352" cy="3310928"/>
          </a:xfrm>
          <a:prstGeom prst="ellipse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4040" name="Picture 8" descr="https://ozon-st.cdn.ngenix.net/multimedia/1000164223.jpg"/>
          <p:cNvPicPr>
            <a:picLocks noChangeAspect="1" noChangeArrowheads="1"/>
          </p:cNvPicPr>
          <p:nvPr/>
        </p:nvPicPr>
        <p:blipFill>
          <a:blip r:embed="rId4" cstate="print"/>
          <a:srcRect b="8144"/>
          <a:stretch>
            <a:fillRect/>
          </a:stretch>
        </p:blipFill>
        <p:spPr bwMode="auto">
          <a:xfrm>
            <a:off x="1331640" y="1124744"/>
            <a:ext cx="1656184" cy="255578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323528" y="76470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06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journal-women.com/wp-content/uploads/2017/11/blue-abstract-presentation-backgrounds-powerpoint-intended-for-professional-presentation-backgrounds-for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20688"/>
            <a:ext cx="2511047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355976" y="1556792"/>
            <a:ext cx="4608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1873-1880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годах В.Вернадский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учился в  гимназиях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Харькова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 Петербурга. Он мог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писать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говорить на трех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языках,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  читать  -  на 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пятнадцати,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включая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публикацию научных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трудов   и 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лекции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за  рубежом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  гимназии  Владимир  Иванович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постиг азы 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философии и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истории религии</a:t>
            </a:r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96336" y="6381328"/>
            <a:ext cx="1547664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8" name="Picture 2" descr="http://www.book-find.ru/image/15/83779703_0.jpg"/>
          <p:cNvPicPr>
            <a:picLocks noChangeAspect="1" noChangeArrowheads="1"/>
          </p:cNvPicPr>
          <p:nvPr/>
        </p:nvPicPr>
        <p:blipFill>
          <a:blip r:embed="rId4" cstate="print"/>
          <a:srcRect l="18144" t="6048" r="21377" b="6257"/>
          <a:stretch>
            <a:fillRect/>
          </a:stretch>
        </p:blipFill>
        <p:spPr bwMode="auto">
          <a:xfrm>
            <a:off x="6156176" y="4725144"/>
            <a:ext cx="1224136" cy="17749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26" name="Picture 2" descr="http://cosmizm.ru/wp-content/uploads/2011/06/1002704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365104"/>
            <a:ext cx="1224136" cy="178111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1" name="Прямоугольник 10"/>
          <p:cNvSpPr/>
          <p:nvPr/>
        </p:nvSpPr>
        <p:spPr>
          <a:xfrm>
            <a:off x="2771800" y="4221088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что стало первой ступенькой на   пути   к   его   участию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   становлении течения русского        </a:t>
            </a:r>
            <a:r>
              <a:rPr lang="ru-RU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космизма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сторонником которого Вернадский являлся </a:t>
            </a:r>
          </a:p>
          <a:p>
            <a:pPr algn="r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зрелом возрасте.</a:t>
            </a:r>
            <a:endParaRPr lang="ru-RU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5218" r="4336" b="3788"/>
          <a:stretch>
            <a:fillRect/>
          </a:stretch>
        </p:blipFill>
        <p:spPr bwMode="auto">
          <a:xfrm>
            <a:off x="1331640" y="0"/>
            <a:ext cx="378092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151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-gdefon.gallery.world/wallpapers_original/4484_gallery.world.jpg"/>
          <p:cNvPicPr>
            <a:picLocks noChangeAspect="1" noChangeArrowheads="1"/>
          </p:cNvPicPr>
          <p:nvPr/>
        </p:nvPicPr>
        <p:blipFill>
          <a:blip r:embed="rId2" cstate="print"/>
          <a:srcRect b="3472"/>
          <a:stretch>
            <a:fillRect/>
          </a:stretch>
        </p:blipFill>
        <p:spPr bwMode="auto">
          <a:xfrm>
            <a:off x="0" y="-9010"/>
            <a:ext cx="9144000" cy="68670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1881 году  Вернадский  поступил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естественное отделение физмата Петербургского          университета. Педагогами   талантливого   юноши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были А.И.Бекетов,  Д.И.Менделеев.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  научным  руководителем   был Василий     Васильевич     Докучаев.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 его  влиянием  В.И.Вернадский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увлекся динамической минералогией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 кристаллографией.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077072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  1888 году  по  материалам   экспедиций   под   руководством Докучаева,  была написана  первая  самостоятельная  научная работа Вернадского «О фосфоритах Смоленской губернии».</a:t>
            </a:r>
          </a:p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В. В. Докучаев,  как  руководитель   естественного </a:t>
            </a:r>
          </a:p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отделения,  на  котором  обучался  и  защищал </a:t>
            </a:r>
          </a:p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диссертацию   Вернадский,    предложил </a:t>
            </a:r>
          </a:p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своему     подопечному     должность </a:t>
            </a:r>
          </a:p>
          <a:p>
            <a:pPr algn="r"/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хранителя кабинета минералогии.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6" name="Picture 7" descr="http://board.od.ua/uploads/aimages/large/626/625292-701836.jpg"/>
          <p:cNvPicPr>
            <a:picLocks noChangeAspect="1" noChangeArrowheads="1"/>
          </p:cNvPicPr>
          <p:nvPr/>
        </p:nvPicPr>
        <p:blipFill>
          <a:blip r:embed="rId3" cstate="print"/>
          <a:srcRect l="3632" t="2016" r="16490" b="13313"/>
          <a:stretch>
            <a:fillRect/>
          </a:stretch>
        </p:blipFill>
        <p:spPr bwMode="auto">
          <a:xfrm>
            <a:off x="683568" y="4149080"/>
            <a:ext cx="1434413" cy="215162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Picture 2" descr="http://slovosti.ru/image/photo/127217_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40152" y="332655"/>
            <a:ext cx="2088232" cy="27063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940152" y="314096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В.Докучаев</a:t>
            </a:r>
            <a:endParaRPr lang="ru-RU" sz="16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904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4.wallls.com/uploads/original/201605/24/wallls.com_117627.jpg"/>
          <p:cNvPicPr>
            <a:picLocks noChangeAspect="1" noChangeArrowheads="1"/>
          </p:cNvPicPr>
          <p:nvPr/>
        </p:nvPicPr>
        <p:blipFill>
          <a:blip r:embed="rId2" cstate="print"/>
          <a:srcRect r="25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260648"/>
            <a:ext cx="81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Спустя два года Вернадского назначили руководителем кафедры минералогии  в Московском университете.  На должности  преподавателя  Владимир  Иванович проработал без малого двадцать один год. В 1891 году молодой ученый защитил магистерскую  диссертацию,  а  в 1897 году –  докторскую  диссертацию  и  стал доктором и профессором минералогии. В перерыве между двумя диссертациями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 И.  Вернадский  много  путешествовал.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научными экспедициями он объездил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всю   Россию,   Европу,   проводя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геологические изыскания.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73656">
            <a:off x="2679934" y="3810062"/>
            <a:ext cx="1428750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7" descr="http://static.biblioclub.ru/lib/cover/211/f471ed3c3da7092f8b511e14e397a17b69pvo6flk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6392">
            <a:off x="5472515" y="1961875"/>
            <a:ext cx="1428750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11" descr="http://static.biblioclub.ru/lib/cover/211/704990a2488611a2dc788dce31835a9etnqbfc2k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212976"/>
            <a:ext cx="1428750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9" descr="http://static.biblioclub.ru/lib/cover/211/b5d894423042705a4519048b19dd7eb3jaywpeynv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653136"/>
            <a:ext cx="1428750" cy="2038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386769">
            <a:off x="490820" y="4478615"/>
            <a:ext cx="1512168" cy="2139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Tm="1681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dn.oboi7.com/73699b3a83d53c64c6e014214d733ff30c9b81bb/makro-poleznye-iskopaemye.jpg"/>
          <p:cNvPicPr>
            <a:picLocks noChangeAspect="1" noChangeArrowheads="1"/>
          </p:cNvPicPr>
          <p:nvPr/>
        </p:nvPicPr>
        <p:blipFill>
          <a:blip r:embed="rId3" cstate="print"/>
          <a:srcRect r="150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73216"/>
            <a:ext cx="5076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Ломоносовская традиция российской минералогии стала научным направлением Вернадского на два последующих десятилетия.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0784" y="0"/>
            <a:ext cx="6373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методике преподавания минералогии В.И. Вернадский стал новатором:   он разработал новый курс, в котором предложил генетическую   классификацию  минералов   и  их сообществ </a:t>
            </a:r>
          </a:p>
          <a:p>
            <a:pPr algn="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 учетом 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физико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химических    условий   их  образования, </a:t>
            </a:r>
          </a:p>
          <a:p>
            <a:pPr algn="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не свойств. Он отделил кристаллографию от минералогии, считая,  что  кристаллография  опирается  на  математику </a:t>
            </a:r>
          </a:p>
          <a:p>
            <a:pPr algn="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физику, в то время как минералогию он рассматривал </a:t>
            </a:r>
          </a:p>
          <a:p>
            <a:pPr algn="r"/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химию земной коры, связанную с геологией.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://www.life-nature.ru/images/books/2012/08/04/7/51/1532095.jpg"/>
          <p:cNvPicPr>
            <a:picLocks noChangeAspect="1" noChangeArrowheads="1"/>
          </p:cNvPicPr>
          <p:nvPr/>
        </p:nvPicPr>
        <p:blipFill>
          <a:blip r:embed="rId4" cstate="print"/>
          <a:srcRect b="4207"/>
          <a:stretch>
            <a:fillRect/>
          </a:stretch>
        </p:blipFill>
        <p:spPr bwMode="auto">
          <a:xfrm>
            <a:off x="755576" y="332656"/>
            <a:ext cx="1647568" cy="230425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128" name="Picture 8" descr="http://novosibirsk.sindom.ru/upload/2/m/z/c/r/1_v-i-vernadskiy-kristallografiya.jpg"/>
          <p:cNvPicPr>
            <a:picLocks noChangeAspect="1" noChangeArrowheads="1"/>
          </p:cNvPicPr>
          <p:nvPr/>
        </p:nvPicPr>
        <p:blipFill>
          <a:blip r:embed="rId5" cstate="print"/>
          <a:srcRect l="3987" t="2888" r="4299"/>
          <a:stretch>
            <a:fillRect/>
          </a:stretch>
        </p:blipFill>
        <p:spPr bwMode="auto">
          <a:xfrm>
            <a:off x="6876256" y="4221088"/>
            <a:ext cx="1656184" cy="2420888"/>
          </a:xfrm>
          <a:prstGeom prst="rect">
            <a:avLst/>
          </a:prstGeom>
          <a:noFill/>
          <a:ln>
            <a:solidFill>
              <a:srgbClr val="FFCCFF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spd="med" advTm="2212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5893</TotalTime>
  <Words>2191</Words>
  <Application>Microsoft Office PowerPoint</Application>
  <PresentationFormat>Экран (4:3)</PresentationFormat>
  <Paragraphs>289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Arial</vt:lpstr>
      <vt:lpstr>Calibri</vt:lpstr>
      <vt:lpstr>Corbel</vt:lpstr>
      <vt:lpstr>Monotype Corsiva</vt:lpstr>
      <vt:lpstr>Times New Roman</vt:lpstr>
      <vt:lpstr>Wingdings</vt:lpstr>
      <vt:lpstr>Wingdings 2</vt:lpstr>
      <vt:lpstr>Wingdings 3</vt:lpstr>
      <vt:lpstr>Тема Office</vt:lpstr>
      <vt:lpstr>Модульная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GPNTB RF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201n1</dc:creator>
  <cp:lastModifiedBy>Инна В. Ермилина</cp:lastModifiedBy>
  <cp:revision>572</cp:revision>
  <dcterms:created xsi:type="dcterms:W3CDTF">2018-03-06T11:09:17Z</dcterms:created>
  <dcterms:modified xsi:type="dcterms:W3CDTF">2023-09-04T12:51:08Z</dcterms:modified>
</cp:coreProperties>
</file>