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6" r:id="rId1"/>
  </p:sldMasterIdLst>
  <p:notesMasterIdLst>
    <p:notesMasterId r:id="rId53"/>
  </p:notesMasterIdLst>
  <p:sldIdLst>
    <p:sldId id="256" r:id="rId2"/>
    <p:sldId id="359" r:id="rId3"/>
    <p:sldId id="321" r:id="rId4"/>
    <p:sldId id="357" r:id="rId5"/>
    <p:sldId id="355" r:id="rId6"/>
    <p:sldId id="356" r:id="rId7"/>
    <p:sldId id="325" r:id="rId8"/>
    <p:sldId id="358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60" r:id="rId18"/>
    <p:sldId id="336" r:id="rId19"/>
    <p:sldId id="337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  <p:sldId id="347" r:id="rId29"/>
    <p:sldId id="348" r:id="rId30"/>
    <p:sldId id="349" r:id="rId31"/>
    <p:sldId id="288" r:id="rId32"/>
    <p:sldId id="289" r:id="rId33"/>
    <p:sldId id="290" r:id="rId34"/>
    <p:sldId id="291" r:id="rId35"/>
    <p:sldId id="292" r:id="rId36"/>
    <p:sldId id="361" r:id="rId37"/>
    <p:sldId id="318" r:id="rId38"/>
    <p:sldId id="295" r:id="rId39"/>
    <p:sldId id="297" r:id="rId40"/>
    <p:sldId id="319" r:id="rId41"/>
    <p:sldId id="317" r:id="rId42"/>
    <p:sldId id="299" r:id="rId43"/>
    <p:sldId id="300" r:id="rId44"/>
    <p:sldId id="301" r:id="rId45"/>
    <p:sldId id="302" r:id="rId46"/>
    <p:sldId id="303" r:id="rId47"/>
    <p:sldId id="304" r:id="rId48"/>
    <p:sldId id="352" r:id="rId49"/>
    <p:sldId id="307" r:id="rId50"/>
    <p:sldId id="308" r:id="rId51"/>
    <p:sldId id="313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A367"/>
    <a:srgbClr val="CA7339"/>
    <a:srgbClr val="CCFFFF"/>
    <a:srgbClr val="CCCDD2"/>
    <a:srgbClr val="76D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2E0C8-890B-4D1F-BA89-F87C8B25E21F}" v="15" dt="2025-01-23T19:02:59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03" autoAdjust="0"/>
  </p:normalViewPr>
  <p:slideViewPr>
    <p:cSldViewPr>
      <p:cViewPr>
        <p:scale>
          <a:sx n="70" d="100"/>
          <a:sy n="70" d="100"/>
        </p:scale>
        <p:origin x="-1530" y="-900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рия Климова" userId="4d778d03ef7e38f6" providerId="LiveId" clId="{9117FC25-DCF0-43B2-B495-474ECB81B727}"/>
    <pc:docChg chg="undo redo custSel addSld delSld modSld sldOrd">
      <pc:chgData name="Мария Климова" userId="4d778d03ef7e38f6" providerId="LiveId" clId="{9117FC25-DCF0-43B2-B495-474ECB81B727}" dt="2023-10-05T20:47:22.016" v="1581"/>
      <pc:docMkLst>
        <pc:docMk/>
      </pc:docMkLst>
      <pc:sldChg chg="addSp delSp modSp mod setBg delDesignElem modNotes">
        <pc:chgData name="Мария Климова" userId="4d778d03ef7e38f6" providerId="LiveId" clId="{9117FC25-DCF0-43B2-B495-474ECB81B727}" dt="2023-10-04T11:50:50.483" v="419"/>
        <pc:sldMkLst>
          <pc:docMk/>
          <pc:sldMk cId="0" sldId="256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57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58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0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1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2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4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5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7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8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69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0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1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2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3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4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5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6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7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8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79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0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1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2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3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4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5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6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287"/>
        </pc:sldMkLst>
      </pc:sldChg>
      <pc:sldChg chg="addSp delSp modSp mod setBg setClrOvrMap delDesignElem modNotes">
        <pc:chgData name="Мария Климова" userId="4d778d03ef7e38f6" providerId="LiveId" clId="{9117FC25-DCF0-43B2-B495-474ECB81B727}" dt="2023-10-04T11:50:50.483" v="419"/>
        <pc:sldMkLst>
          <pc:docMk/>
          <pc:sldMk cId="0" sldId="288"/>
        </pc:sldMkLst>
      </pc:sldChg>
      <pc:sldChg chg="addSp delSp modSp mod setBg setClrOvrMap delDesignElem modNotes">
        <pc:chgData name="Мария Климова" userId="4d778d03ef7e38f6" providerId="LiveId" clId="{9117FC25-DCF0-43B2-B495-474ECB81B727}" dt="2023-10-04T11:50:50.483" v="419"/>
        <pc:sldMkLst>
          <pc:docMk/>
          <pc:sldMk cId="0" sldId="289"/>
        </pc:sldMkLst>
      </pc:sldChg>
      <pc:sldChg chg="addSp delSp modSp mod setBg delDesignElem modNotes">
        <pc:chgData name="Мария Климова" userId="4d778d03ef7e38f6" providerId="LiveId" clId="{9117FC25-DCF0-43B2-B495-474ECB81B727}" dt="2023-10-04T11:50:50.483" v="419"/>
        <pc:sldMkLst>
          <pc:docMk/>
          <pc:sldMk cId="0" sldId="290"/>
        </pc:sldMkLst>
      </pc:sldChg>
      <pc:sldChg chg="addSp delSp modSp mod setBg delDesignElem">
        <pc:chgData name="Мария Климова" userId="4d778d03ef7e38f6" providerId="LiveId" clId="{9117FC25-DCF0-43B2-B495-474ECB81B727}" dt="2023-10-04T11:50:50.483" v="419"/>
        <pc:sldMkLst>
          <pc:docMk/>
          <pc:sldMk cId="0" sldId="291"/>
        </pc:sldMkLst>
      </pc:sldChg>
      <pc:sldChg chg="addSp delSp modSp mod setBg addAnim delAnim setClrOvrMap delDesignElem modNotes">
        <pc:chgData name="Мария Климова" userId="4d778d03ef7e38f6" providerId="LiveId" clId="{9117FC25-DCF0-43B2-B495-474ECB81B727}" dt="2023-10-04T11:50:50.483" v="419"/>
        <pc:sldMkLst>
          <pc:docMk/>
          <pc:sldMk cId="0" sldId="292"/>
        </pc:sldMkLst>
      </pc:sldChg>
      <pc:sldChg chg="addSp delSp modSp mod setBg delDesignElem modNotes">
        <pc:chgData name="Мария Климова" userId="4d778d03ef7e38f6" providerId="LiveId" clId="{9117FC25-DCF0-43B2-B495-474ECB81B727}" dt="2023-10-04T11:50:50.483" v="419"/>
        <pc:sldMkLst>
          <pc:docMk/>
          <pc:sldMk cId="0" sldId="293"/>
        </pc:sldMkLst>
      </pc:sldChg>
      <pc:sldChg chg="addSp delSp modSp del mod setBg delDesignElem">
        <pc:chgData name="Мария Климова" userId="4d778d03ef7e38f6" providerId="LiveId" clId="{9117FC25-DCF0-43B2-B495-474ECB81B727}" dt="2023-10-04T12:46:18.857" v="462" actId="47"/>
        <pc:sldMkLst>
          <pc:docMk/>
          <pc:sldMk cId="0" sldId="294"/>
        </pc:sldMkLst>
      </pc:sldChg>
      <pc:sldChg chg="addSp delSp modSp mod setBg modClrScheme setClrOvrMap delDesignElem chgLayout modNotes">
        <pc:chgData name="Мария Климова" userId="4d778d03ef7e38f6" providerId="LiveId" clId="{9117FC25-DCF0-43B2-B495-474ECB81B727}" dt="2023-10-04T12:58:31.942" v="518" actId="1076"/>
        <pc:sldMkLst>
          <pc:docMk/>
          <pc:sldMk cId="0" sldId="295"/>
        </pc:sldMkLst>
      </pc:sldChg>
      <pc:sldChg chg="del setBg modNotes">
        <pc:chgData name="Мария Климова" userId="4d778d03ef7e38f6" providerId="LiveId" clId="{9117FC25-DCF0-43B2-B495-474ECB81B727}" dt="2023-10-04T12:46:12.202" v="461" actId="47"/>
        <pc:sldMkLst>
          <pc:docMk/>
          <pc:sldMk cId="0" sldId="296"/>
        </pc:sldMkLst>
      </pc:sldChg>
      <pc:sldChg chg="addSp delSp modSp mod setBg delDesignElem modNotes">
        <pc:chgData name="Мария Климова" userId="4d778d03ef7e38f6" providerId="LiveId" clId="{9117FC25-DCF0-43B2-B495-474ECB81B727}" dt="2023-10-04T11:50:50.483" v="419"/>
        <pc:sldMkLst>
          <pc:docMk/>
          <pc:sldMk cId="0" sldId="297"/>
        </pc:sldMkLst>
      </pc:sldChg>
      <pc:sldChg chg="addSp delSp modSp mod setBg setClrOvrMap modNotes">
        <pc:chgData name="Мария Климова" userId="4d778d03ef7e38f6" providerId="LiveId" clId="{9117FC25-DCF0-43B2-B495-474ECB81B727}" dt="2023-10-04T13:25:22.245" v="592" actId="17032"/>
        <pc:sldMkLst>
          <pc:docMk/>
          <pc:sldMk cId="0" sldId="299"/>
        </pc:sldMkLst>
      </pc:sldChg>
      <pc:sldChg chg="addSp delSp modSp mod setBg modNotes">
        <pc:chgData name="Мария Климова" userId="4d778d03ef7e38f6" providerId="LiveId" clId="{9117FC25-DCF0-43B2-B495-474ECB81B727}" dt="2023-10-05T18:56:53.170" v="1329" actId="1440"/>
        <pc:sldMkLst>
          <pc:docMk/>
          <pc:sldMk cId="0" sldId="300"/>
        </pc:sldMkLst>
      </pc:sldChg>
      <pc:sldChg chg="addSp modSp mod setBg modNotes">
        <pc:chgData name="Мария Климова" userId="4d778d03ef7e38f6" providerId="LiveId" clId="{9117FC25-DCF0-43B2-B495-474ECB81B727}" dt="2023-10-05T17:43:36.256" v="963" actId="1076"/>
        <pc:sldMkLst>
          <pc:docMk/>
          <pc:sldMk cId="0" sldId="301"/>
        </pc:sldMkLst>
      </pc:sldChg>
      <pc:sldChg chg="addSp modSp mod setBg modNotes">
        <pc:chgData name="Мария Климова" userId="4d778d03ef7e38f6" providerId="LiveId" clId="{9117FC25-DCF0-43B2-B495-474ECB81B727}" dt="2023-10-05T17:45:03.393" v="1012" actId="1076"/>
        <pc:sldMkLst>
          <pc:docMk/>
          <pc:sldMk cId="0" sldId="302"/>
        </pc:sldMkLst>
      </pc:sldChg>
      <pc:sldChg chg="addSp modSp mod setBg modNotes">
        <pc:chgData name="Мария Климова" userId="4d778d03ef7e38f6" providerId="LiveId" clId="{9117FC25-DCF0-43B2-B495-474ECB81B727}" dt="2023-10-05T17:45:39.772" v="1032" actId="1076"/>
        <pc:sldMkLst>
          <pc:docMk/>
          <pc:sldMk cId="0" sldId="303"/>
        </pc:sldMkLst>
      </pc:sldChg>
      <pc:sldChg chg="addSp delSp modSp mod setBg setFolMasterObjs modNotes">
        <pc:chgData name="Мария Климова" userId="4d778d03ef7e38f6" providerId="LiveId" clId="{9117FC25-DCF0-43B2-B495-474ECB81B727}" dt="2023-10-05T19:16:27.953" v="1333" actId="1076"/>
        <pc:sldMkLst>
          <pc:docMk/>
          <pc:sldMk cId="0" sldId="304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305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306"/>
        </pc:sldMkLst>
      </pc:sldChg>
      <pc:sldChg chg="addSp delSp modSp mod setBg modClrScheme setClrOvrMap chgLayout modNotes">
        <pc:chgData name="Мария Климова" userId="4d778d03ef7e38f6" providerId="LiveId" clId="{9117FC25-DCF0-43B2-B495-474ECB81B727}" dt="2023-10-05T18:00:37.061" v="1248" actId="20577"/>
        <pc:sldMkLst>
          <pc:docMk/>
          <pc:sldMk cId="0" sldId="307"/>
        </pc:sldMkLst>
      </pc:sldChg>
      <pc:sldChg chg="addSp delSp modSp mod setBg modClrScheme chgLayout modNotes">
        <pc:chgData name="Мария Климова" userId="4d778d03ef7e38f6" providerId="LiveId" clId="{9117FC25-DCF0-43B2-B495-474ECB81B727}" dt="2023-10-05T18:00:54.157" v="1252" actId="27636"/>
        <pc:sldMkLst>
          <pc:docMk/>
          <pc:sldMk cId="0" sldId="308"/>
        </pc:sldMkLst>
      </pc:sldChg>
      <pc:sldChg chg="setBg modNotes">
        <pc:chgData name="Мария Климова" userId="4d778d03ef7e38f6" providerId="LiveId" clId="{9117FC25-DCF0-43B2-B495-474ECB81B727}" dt="2023-10-04T11:48:37.716" v="403"/>
        <pc:sldMkLst>
          <pc:docMk/>
          <pc:sldMk cId="0" sldId="309"/>
        </pc:sldMkLst>
      </pc:sldChg>
      <pc:sldChg chg="del setBg modNotes">
        <pc:chgData name="Мария Климова" userId="4d778d03ef7e38f6" providerId="LiveId" clId="{9117FC25-DCF0-43B2-B495-474ECB81B727}" dt="2023-10-05T20:30:11.313" v="1516" actId="47"/>
        <pc:sldMkLst>
          <pc:docMk/>
          <pc:sldMk cId="0" sldId="310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311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312"/>
        </pc:sldMkLst>
      </pc:sldChg>
      <pc:sldChg chg="addSp delSp modSp mod setBg modClrScheme chgLayout modNotes">
        <pc:chgData name="Мария Климова" userId="4d778d03ef7e38f6" providerId="LiveId" clId="{9117FC25-DCF0-43B2-B495-474ECB81B727}" dt="2023-10-05T20:16:05.359" v="1497" actId="1076"/>
        <pc:sldMkLst>
          <pc:docMk/>
          <pc:sldMk cId="0" sldId="313"/>
        </pc:sldMkLst>
      </pc:sldChg>
      <pc:sldChg chg="addSp delSp modSp mod setBg modClrScheme chgLayout modNotes">
        <pc:chgData name="Мария Климова" userId="4d778d03ef7e38f6" providerId="LiveId" clId="{9117FC25-DCF0-43B2-B495-474ECB81B727}" dt="2023-10-05T19:33:12.112" v="1389" actId="1076"/>
        <pc:sldMkLst>
          <pc:docMk/>
          <pc:sldMk cId="0" sldId="314"/>
        </pc:sldMkLst>
      </pc:sldChg>
      <pc:sldChg chg="setBg modNotes">
        <pc:chgData name="Мария Климова" userId="4d778d03ef7e38f6" providerId="LiveId" clId="{9117FC25-DCF0-43B2-B495-474ECB81B727}" dt="2023-10-04T11:50:50.483" v="419"/>
        <pc:sldMkLst>
          <pc:docMk/>
          <pc:sldMk cId="0" sldId="316"/>
        </pc:sldMkLst>
      </pc:sldChg>
      <pc:sldChg chg="addSp delSp modSp mod ord modClrScheme chgLayout">
        <pc:chgData name="Мария Климова" userId="4d778d03ef7e38f6" providerId="LiveId" clId="{9117FC25-DCF0-43B2-B495-474ECB81B727}" dt="2023-10-05T20:24:26.407" v="1515" actId="20577"/>
        <pc:sldMkLst>
          <pc:docMk/>
          <pc:sldMk cId="1076335639" sldId="317"/>
        </pc:sldMkLst>
      </pc:sldChg>
      <pc:sldChg chg="addSp delSp modSp new del mod setBg">
        <pc:chgData name="Мария Климова" userId="4d778d03ef7e38f6" providerId="LiveId" clId="{9117FC25-DCF0-43B2-B495-474ECB81B727}" dt="2023-10-04T11:07:54.204" v="315" actId="47"/>
        <pc:sldMkLst>
          <pc:docMk/>
          <pc:sldMk cId="2044840698" sldId="318"/>
        </pc:sldMkLst>
      </pc:sldChg>
      <pc:sldChg chg="addSp delSp modSp add mod ord modClrScheme delDesignElem chgLayout">
        <pc:chgData name="Мария Климова" userId="4d778d03ef7e38f6" providerId="LiveId" clId="{9117FC25-DCF0-43B2-B495-474ECB81B727}" dt="2023-10-04T12:59:45.137" v="524" actId="207"/>
        <pc:sldMkLst>
          <pc:docMk/>
          <pc:sldMk cId="3326281433" sldId="318"/>
        </pc:sldMkLst>
      </pc:sldChg>
      <pc:sldChg chg="addSp modSp new del">
        <pc:chgData name="Мария Климова" userId="4d778d03ef7e38f6" providerId="LiveId" clId="{9117FC25-DCF0-43B2-B495-474ECB81B727}" dt="2023-10-04T11:42:55.003" v="390" actId="47"/>
        <pc:sldMkLst>
          <pc:docMk/>
          <pc:sldMk cId="3999573497" sldId="318"/>
        </pc:sldMkLst>
      </pc:sldChg>
      <pc:sldChg chg="addSp delSp modSp new mod setBg setClrOvrMap">
        <pc:chgData name="Мария Климова" userId="4d778d03ef7e38f6" providerId="LiveId" clId="{9117FC25-DCF0-43B2-B495-474ECB81B727}" dt="2023-10-05T17:44:00.408" v="967" actId="26606"/>
        <pc:sldMkLst>
          <pc:docMk/>
          <pc:sldMk cId="927644522" sldId="319"/>
        </pc:sldMkLst>
      </pc:sldChg>
      <pc:sldChg chg="addSp delSp modSp mod setBg">
        <pc:chgData name="Мария Климова" userId="4d778d03ef7e38f6" providerId="LiveId" clId="{9117FC25-DCF0-43B2-B495-474ECB81B727}" dt="2023-10-05T16:49:24.985" v="612" actId="1076"/>
        <pc:sldMkLst>
          <pc:docMk/>
          <pc:sldMk cId="1500061690" sldId="320"/>
        </pc:sldMkLst>
      </pc:sldChg>
      <pc:sldChg chg="addSp delSp modSp mod setBg">
        <pc:chgData name="Мария Климова" userId="4d778d03ef7e38f6" providerId="LiveId" clId="{9117FC25-DCF0-43B2-B495-474ECB81B727}" dt="2023-10-05T16:49:39.675" v="617" actId="26606"/>
        <pc:sldMkLst>
          <pc:docMk/>
          <pc:sldMk cId="527791196" sldId="321"/>
        </pc:sldMkLst>
      </pc:sldChg>
      <pc:sldChg chg="addSp modSp mod setBg">
        <pc:chgData name="Мария Климова" userId="4d778d03ef7e38f6" providerId="LiveId" clId="{9117FC25-DCF0-43B2-B495-474ECB81B727}" dt="2023-10-05T16:49:59.964" v="618" actId="26606"/>
        <pc:sldMkLst>
          <pc:docMk/>
          <pc:sldMk cId="2808842585" sldId="323"/>
        </pc:sldMkLst>
      </pc:sldChg>
      <pc:sldChg chg="addSp delSp modSp mod setBg">
        <pc:chgData name="Мария Климова" userId="4d778d03ef7e38f6" providerId="LiveId" clId="{9117FC25-DCF0-43B2-B495-474ECB81B727}" dt="2023-10-05T16:54:07.429" v="638"/>
        <pc:sldMkLst>
          <pc:docMk/>
          <pc:sldMk cId="3677519504" sldId="324"/>
        </pc:sldMkLst>
      </pc:sldChg>
      <pc:sldChg chg="modSp mod">
        <pc:chgData name="Мария Климова" userId="4d778d03ef7e38f6" providerId="LiveId" clId="{9117FC25-DCF0-43B2-B495-474ECB81B727}" dt="2023-10-05T16:52:20.880" v="627" actId="20577"/>
        <pc:sldMkLst>
          <pc:docMk/>
          <pc:sldMk cId="4252779609" sldId="327"/>
        </pc:sldMkLst>
      </pc:sldChg>
      <pc:sldChg chg="addSp delSp modSp mod setBg">
        <pc:chgData name="Мария Климова" userId="4d778d03ef7e38f6" providerId="LiveId" clId="{9117FC25-DCF0-43B2-B495-474ECB81B727}" dt="2023-10-05T16:57:45.164" v="670"/>
        <pc:sldMkLst>
          <pc:docMk/>
          <pc:sldMk cId="2460453722" sldId="328"/>
        </pc:sldMkLst>
      </pc:sldChg>
      <pc:sldChg chg="addSp delSp modSp mod setBg setClrOvrMap">
        <pc:chgData name="Мария Климова" userId="4d778d03ef7e38f6" providerId="LiveId" clId="{9117FC25-DCF0-43B2-B495-474ECB81B727}" dt="2023-10-05T16:59:22.471" v="686" actId="1076"/>
        <pc:sldMkLst>
          <pc:docMk/>
          <pc:sldMk cId="402234142" sldId="329"/>
        </pc:sldMkLst>
      </pc:sldChg>
      <pc:sldChg chg="addSp delSp mod">
        <pc:chgData name="Мария Климова" userId="4d778d03ef7e38f6" providerId="LiveId" clId="{9117FC25-DCF0-43B2-B495-474ECB81B727}" dt="2023-10-05T16:59:58.350" v="694" actId="26606"/>
        <pc:sldMkLst>
          <pc:docMk/>
          <pc:sldMk cId="1301985292" sldId="330"/>
        </pc:sldMkLst>
      </pc:sldChg>
      <pc:sldChg chg="addSp delSp modSp mod setBg">
        <pc:chgData name="Мария Климова" userId="4d778d03ef7e38f6" providerId="LiveId" clId="{9117FC25-DCF0-43B2-B495-474ECB81B727}" dt="2023-10-05T17:01:05.177" v="706" actId="1440"/>
        <pc:sldMkLst>
          <pc:docMk/>
          <pc:sldMk cId="4284883132" sldId="331"/>
        </pc:sldMkLst>
      </pc:sldChg>
      <pc:sldChg chg="addSp delSp modSp mod setBg">
        <pc:chgData name="Мария Климова" userId="4d778d03ef7e38f6" providerId="LiveId" clId="{9117FC25-DCF0-43B2-B495-474ECB81B727}" dt="2023-10-05T17:01:43.375" v="708" actId="26606"/>
        <pc:sldMkLst>
          <pc:docMk/>
          <pc:sldMk cId="2485257786" sldId="334"/>
        </pc:sldMkLst>
      </pc:sldChg>
      <pc:sldChg chg="addSp modSp mod setBg">
        <pc:chgData name="Мария Климова" userId="4d778d03ef7e38f6" providerId="LiveId" clId="{9117FC25-DCF0-43B2-B495-474ECB81B727}" dt="2023-10-05T17:01:47.337" v="709" actId="26606"/>
        <pc:sldMkLst>
          <pc:docMk/>
          <pc:sldMk cId="2251495985" sldId="335"/>
        </pc:sldMkLst>
      </pc:sldChg>
      <pc:sldChg chg="addSp delSp modSp mod setBg">
        <pc:chgData name="Мария Климова" userId="4d778d03ef7e38f6" providerId="LiveId" clId="{9117FC25-DCF0-43B2-B495-474ECB81B727}" dt="2023-10-05T17:02:06.707" v="711" actId="26606"/>
        <pc:sldMkLst>
          <pc:docMk/>
          <pc:sldMk cId="1135088983" sldId="337"/>
        </pc:sldMkLst>
      </pc:sldChg>
      <pc:sldChg chg="delSp modSp mod">
        <pc:chgData name="Мария Климова" userId="4d778d03ef7e38f6" providerId="LiveId" clId="{9117FC25-DCF0-43B2-B495-474ECB81B727}" dt="2023-10-05T17:03:05.005" v="719" actId="1440"/>
        <pc:sldMkLst>
          <pc:docMk/>
          <pc:sldMk cId="2894384608" sldId="338"/>
        </pc:sldMkLst>
      </pc:sldChg>
      <pc:sldChg chg="modSp mod">
        <pc:chgData name="Мария Климова" userId="4d778d03ef7e38f6" providerId="LiveId" clId="{9117FC25-DCF0-43B2-B495-474ECB81B727}" dt="2023-10-05T17:05:30.244" v="737" actId="20577"/>
        <pc:sldMkLst>
          <pc:docMk/>
          <pc:sldMk cId="766570244" sldId="339"/>
        </pc:sldMkLst>
      </pc:sldChg>
      <pc:sldChg chg="addSp modSp mod setBg">
        <pc:chgData name="Мария Климова" userId="4d778d03ef7e38f6" providerId="LiveId" clId="{9117FC25-DCF0-43B2-B495-474ECB81B727}" dt="2023-10-05T17:06:19.329" v="738" actId="26606"/>
        <pc:sldMkLst>
          <pc:docMk/>
          <pc:sldMk cId="2095385234" sldId="340"/>
        </pc:sldMkLst>
      </pc:sldChg>
      <pc:sldChg chg="addSp delSp modSp mod setBg">
        <pc:chgData name="Мария Климова" userId="4d778d03ef7e38f6" providerId="LiveId" clId="{9117FC25-DCF0-43B2-B495-474ECB81B727}" dt="2023-10-05T17:06:48.010" v="740" actId="26606"/>
        <pc:sldMkLst>
          <pc:docMk/>
          <pc:sldMk cId="1459022297" sldId="342"/>
        </pc:sldMkLst>
      </pc:sldChg>
      <pc:sldChg chg="modSp">
        <pc:chgData name="Мария Климова" userId="4d778d03ef7e38f6" providerId="LiveId" clId="{9117FC25-DCF0-43B2-B495-474ECB81B727}" dt="2023-10-05T17:07:13.305" v="742" actId="1076"/>
        <pc:sldMkLst>
          <pc:docMk/>
          <pc:sldMk cId="296029562" sldId="343"/>
        </pc:sldMkLst>
      </pc:sldChg>
      <pc:sldChg chg="modSp mod">
        <pc:chgData name="Мария Климова" userId="4d778d03ef7e38f6" providerId="LiveId" clId="{9117FC25-DCF0-43B2-B495-474ECB81B727}" dt="2023-10-05T17:07:40.232" v="748" actId="313"/>
        <pc:sldMkLst>
          <pc:docMk/>
          <pc:sldMk cId="4000305397" sldId="344"/>
        </pc:sldMkLst>
      </pc:sldChg>
      <pc:sldChg chg="modSp mod">
        <pc:chgData name="Мария Климова" userId="4d778d03ef7e38f6" providerId="LiveId" clId="{9117FC25-DCF0-43B2-B495-474ECB81B727}" dt="2023-10-05T17:13:20.460" v="809" actId="1440"/>
        <pc:sldMkLst>
          <pc:docMk/>
          <pc:sldMk cId="1389387963" sldId="346"/>
        </pc:sldMkLst>
      </pc:sldChg>
      <pc:sldChg chg="addSp delSp modSp mod setBg">
        <pc:chgData name="Мария Климова" userId="4d778d03ef7e38f6" providerId="LiveId" clId="{9117FC25-DCF0-43B2-B495-474ECB81B727}" dt="2023-10-05T20:30:54.670" v="1519" actId="14100"/>
        <pc:sldMkLst>
          <pc:docMk/>
          <pc:sldMk cId="637918498" sldId="347"/>
        </pc:sldMkLst>
      </pc:sldChg>
      <pc:sldChg chg="modSp mod">
        <pc:chgData name="Мария Климова" userId="4d778d03ef7e38f6" providerId="LiveId" clId="{9117FC25-DCF0-43B2-B495-474ECB81B727}" dt="2023-10-05T17:15:29.646" v="846" actId="255"/>
        <pc:sldMkLst>
          <pc:docMk/>
          <pc:sldMk cId="74790759" sldId="348"/>
        </pc:sldMkLst>
      </pc:sldChg>
      <pc:sldChg chg="addSp delSp modSp mod setBg">
        <pc:chgData name="Мария Климова" userId="4d778d03ef7e38f6" providerId="LiveId" clId="{9117FC25-DCF0-43B2-B495-474ECB81B727}" dt="2023-10-05T17:16:46.821" v="852" actId="1076"/>
        <pc:sldMkLst>
          <pc:docMk/>
          <pc:sldMk cId="564272384" sldId="349"/>
        </pc:sldMkLst>
      </pc:sldChg>
      <pc:sldChg chg="modSp mod modAnim">
        <pc:chgData name="Мария Климова" userId="4d778d03ef7e38f6" providerId="LiveId" clId="{9117FC25-DCF0-43B2-B495-474ECB81B727}" dt="2023-10-05T20:24:09.294" v="1511" actId="20577"/>
        <pc:sldMkLst>
          <pc:docMk/>
          <pc:sldMk cId="1105240634" sldId="350"/>
        </pc:sldMkLst>
      </pc:sldChg>
      <pc:sldChg chg="addSp modSp add mod modAnim">
        <pc:chgData name="Мария Климова" userId="4d778d03ef7e38f6" providerId="LiveId" clId="{9117FC25-DCF0-43B2-B495-474ECB81B727}" dt="2023-10-05T20:47:22.016" v="1581"/>
        <pc:sldMkLst>
          <pc:docMk/>
          <pc:sldMk cId="2241365164" sldId="351"/>
        </pc:sldMkLst>
      </pc:sldChg>
    </pc:docChg>
  </pc:docChgLst>
  <pc:docChgLst>
    <pc:chgData name="Мария Климова" userId="4d778d03ef7e38f6" providerId="LiveId" clId="{B772E0C8-890B-4D1F-BA89-F87C8B25E21F}"/>
    <pc:docChg chg="undo custSel modSld">
      <pc:chgData name="Мария Климова" userId="4d778d03ef7e38f6" providerId="LiveId" clId="{B772E0C8-890B-4D1F-BA89-F87C8B25E21F}" dt="2025-01-23T19:03:58.231" v="46" actId="26606"/>
      <pc:docMkLst>
        <pc:docMk/>
      </pc:docMkLst>
      <pc:sldChg chg="setBg">
        <pc:chgData name="Мария Климова" userId="4d778d03ef7e38f6" providerId="LiveId" clId="{B772E0C8-890B-4D1F-BA89-F87C8B25E21F}" dt="2025-01-23T19:02:23.674" v="38"/>
        <pc:sldMkLst>
          <pc:docMk/>
          <pc:sldMk cId="0" sldId="256"/>
        </pc:sldMkLst>
      </pc:sldChg>
      <pc:sldChg chg="modSp setBg">
        <pc:chgData name="Мария Климова" userId="4d778d03ef7e38f6" providerId="LiveId" clId="{B772E0C8-890B-4D1F-BA89-F87C8B25E21F}" dt="2025-01-23T18:59:15.140" v="4" actId="1076"/>
        <pc:sldMkLst>
          <pc:docMk/>
          <pc:sldMk cId="527791196" sldId="321"/>
        </pc:sldMkLst>
        <pc:picChg chg="mod">
          <ac:chgData name="Мария Климова" userId="4d778d03ef7e38f6" providerId="LiveId" clId="{B772E0C8-890B-4D1F-BA89-F87C8B25E21F}" dt="2025-01-23T18:59:15.140" v="4" actId="1076"/>
          <ac:picMkLst>
            <pc:docMk/>
            <pc:sldMk cId="527791196" sldId="321"/>
            <ac:picMk id="3076" creationId="{00000000-0000-0000-0000-000000000000}"/>
          </ac:picMkLst>
        </pc:picChg>
      </pc:sldChg>
      <pc:sldChg chg="setBg">
        <pc:chgData name="Мария Климова" userId="4d778d03ef7e38f6" providerId="LiveId" clId="{B772E0C8-890B-4D1F-BA89-F87C8B25E21F}" dt="2025-01-23T19:02:59.330" v="42"/>
        <pc:sldMkLst>
          <pc:docMk/>
          <pc:sldMk cId="4252779609" sldId="327"/>
        </pc:sldMkLst>
      </pc:sldChg>
      <pc:sldChg chg="addSp delSp modSp">
        <pc:chgData name="Мария Климова" userId="4d778d03ef7e38f6" providerId="LiveId" clId="{B772E0C8-890B-4D1F-BA89-F87C8B25E21F}" dt="2025-01-23T19:00:43.241" v="13" actId="478"/>
        <pc:sldMkLst>
          <pc:docMk/>
          <pc:sldMk cId="2460453722" sldId="328"/>
        </pc:sldMkLst>
        <pc:spChg chg="add del mod">
          <ac:chgData name="Мария Климова" userId="4d778d03ef7e38f6" providerId="LiveId" clId="{B772E0C8-890B-4D1F-BA89-F87C8B25E21F}" dt="2025-01-23T19:00:43.241" v="13" actId="478"/>
          <ac:spMkLst>
            <pc:docMk/>
            <pc:sldMk cId="2460453722" sldId="328"/>
            <ac:spMk id="11266" creationId="{00000000-0000-0000-0000-000000000000}"/>
          </ac:spMkLst>
        </pc:spChg>
      </pc:sldChg>
      <pc:sldChg chg="addSp delSp modSp mod setBg setClrOvrMap">
        <pc:chgData name="Мария Климова" userId="4d778d03ef7e38f6" providerId="LiveId" clId="{B772E0C8-890B-4D1F-BA89-F87C8B25E21F}" dt="2025-01-23T19:01:33.256" v="35" actId="27614"/>
        <pc:sldMkLst>
          <pc:docMk/>
          <pc:sldMk cId="2095385234" sldId="340"/>
        </pc:sldMkLst>
        <pc:spChg chg="add del">
          <ac:chgData name="Мария Климова" userId="4d778d03ef7e38f6" providerId="LiveId" clId="{B772E0C8-890B-4D1F-BA89-F87C8B25E21F}" dt="2025-01-23T19:01:25.864" v="33" actId="26606"/>
          <ac:spMkLst>
            <pc:docMk/>
            <pc:sldMk cId="2095385234" sldId="340"/>
            <ac:spMk id="7" creationId="{5D586E77-D27F-4AD3-990A-B2CE32C0F119}"/>
          </ac:spMkLst>
        </pc:spChg>
        <pc:spChg chg="add del">
          <ac:chgData name="Мария Климова" userId="4d778d03ef7e38f6" providerId="LiveId" clId="{B772E0C8-890B-4D1F-BA89-F87C8B25E21F}" dt="2025-01-23T19:01:16.320" v="28" actId="26606"/>
          <ac:spMkLst>
            <pc:docMk/>
            <pc:sldMk cId="2095385234" sldId="340"/>
            <ac:spMk id="23557" creationId="{70B3EDB1-8558-48EA-B9B0-E0F7A5DDBEAE}"/>
          </ac:spMkLst>
        </pc:spChg>
        <pc:spChg chg="add del">
          <ac:chgData name="Мария Климова" userId="4d778d03ef7e38f6" providerId="LiveId" clId="{B772E0C8-890B-4D1F-BA89-F87C8B25E21F}" dt="2025-01-23T19:01:16.320" v="28" actId="26606"/>
          <ac:spMkLst>
            <pc:docMk/>
            <pc:sldMk cId="2095385234" sldId="340"/>
            <ac:spMk id="23558" creationId="{0DB2355C-C8EB-4BFB-BE31-A765B53D2B19}"/>
          </ac:spMkLst>
        </pc:spChg>
        <pc:spChg chg="add del">
          <ac:chgData name="Мария Климова" userId="4d778d03ef7e38f6" providerId="LiveId" clId="{B772E0C8-890B-4D1F-BA89-F87C8B25E21F}" dt="2025-01-23T19:00:37.373" v="10" actId="26606"/>
          <ac:spMkLst>
            <pc:docMk/>
            <pc:sldMk cId="2095385234" sldId="340"/>
            <ac:spMk id="23560" creationId="{3DA76A69-46AF-4B54-95EC-C86652932182}"/>
          </ac:spMkLst>
        </pc:spChg>
        <pc:spChg chg="add del">
          <ac:chgData name="Мария Климова" userId="4d778d03ef7e38f6" providerId="LiveId" clId="{B772E0C8-890B-4D1F-BA89-F87C8B25E21F}" dt="2025-01-23T19:01:19.673" v="30" actId="26606"/>
          <ac:spMkLst>
            <pc:docMk/>
            <pc:sldMk cId="2095385234" sldId="340"/>
            <ac:spMk id="23561" creationId="{387AA259-1AE3-4910-A682-AB1250E75DB9}"/>
          </ac:spMkLst>
        </pc:spChg>
        <pc:spChg chg="add del">
          <ac:chgData name="Мария Климова" userId="4d778d03ef7e38f6" providerId="LiveId" clId="{B772E0C8-890B-4D1F-BA89-F87C8B25E21F}" dt="2025-01-23T19:00:37.373" v="10" actId="26606"/>
          <ac:spMkLst>
            <pc:docMk/>
            <pc:sldMk cId="2095385234" sldId="340"/>
            <ac:spMk id="23562" creationId="{BDDABA20-B004-46AE-A328-C8D206193E2E}"/>
          </ac:spMkLst>
        </pc:spChg>
        <pc:spChg chg="add del">
          <ac:chgData name="Мария Климова" userId="4d778d03ef7e38f6" providerId="LiveId" clId="{B772E0C8-890B-4D1F-BA89-F87C8B25E21F}" dt="2025-01-23T19:01:19.673" v="30" actId="26606"/>
          <ac:spMkLst>
            <pc:docMk/>
            <pc:sldMk cId="2095385234" sldId="340"/>
            <ac:spMk id="23563" creationId="{9E4C5EB2-3FA5-44DF-B40D-868E3D83D9FD}"/>
          </ac:spMkLst>
        </pc:spChg>
        <pc:spChg chg="add del">
          <ac:chgData name="Мария Климова" userId="4d778d03ef7e38f6" providerId="LiveId" clId="{B772E0C8-890B-4D1F-BA89-F87C8B25E21F}" dt="2025-01-23T19:00:37.373" v="10" actId="26606"/>
          <ac:spMkLst>
            <pc:docMk/>
            <pc:sldMk cId="2095385234" sldId="340"/>
            <ac:spMk id="23564" creationId="{E08F0711-5344-4DCD-BD36-94045E544AC5}"/>
          </ac:spMkLst>
        </pc:spChg>
        <pc:spChg chg="add del">
          <ac:chgData name="Мария Климова" userId="4d778d03ef7e38f6" providerId="LiveId" clId="{B772E0C8-890B-4D1F-BA89-F87C8B25E21F}" dt="2025-01-23T19:01:19.673" v="30" actId="26606"/>
          <ac:spMkLst>
            <pc:docMk/>
            <pc:sldMk cId="2095385234" sldId="340"/>
            <ac:spMk id="23565" creationId="{AEE6ED5F-8737-437A-8898-C1673C0A129F}"/>
          </ac:spMkLst>
        </pc:spChg>
        <pc:spChg chg="add del">
          <ac:chgData name="Мария Климова" userId="4d778d03ef7e38f6" providerId="LiveId" clId="{B772E0C8-890B-4D1F-BA89-F87C8B25E21F}" dt="2025-01-23T19:00:42.768" v="12" actId="26606"/>
          <ac:spMkLst>
            <pc:docMk/>
            <pc:sldMk cId="2095385234" sldId="340"/>
            <ac:spMk id="23566" creationId="{EE89F969-46EE-41D6-B522-824CC1470EA6}"/>
          </ac:spMkLst>
        </pc:spChg>
        <pc:spChg chg="add del">
          <ac:chgData name="Мария Климова" userId="4d778d03ef7e38f6" providerId="LiveId" clId="{B772E0C8-890B-4D1F-BA89-F87C8B25E21F}" dt="2025-01-23T19:01:25.860" v="32" actId="26606"/>
          <ac:spMkLst>
            <pc:docMk/>
            <pc:sldMk cId="2095385234" sldId="340"/>
            <ac:spMk id="23567" creationId="{589102E3-A474-47A0-A9AC-A0AABAE28ED7}"/>
          </ac:spMkLst>
        </pc:spChg>
        <pc:picChg chg="mod ord">
          <ac:chgData name="Мария Климова" userId="4d778d03ef7e38f6" providerId="LiveId" clId="{B772E0C8-890B-4D1F-BA89-F87C8B25E21F}" dt="2025-01-23T19:01:33.256" v="35" actId="27614"/>
          <ac:picMkLst>
            <pc:docMk/>
            <pc:sldMk cId="2095385234" sldId="340"/>
            <ac:picMk id="3074" creationId="{00000000-0000-0000-0000-000000000000}"/>
          </ac:picMkLst>
        </pc:picChg>
        <pc:picChg chg="mod">
          <ac:chgData name="Мария Климова" userId="4d778d03ef7e38f6" providerId="LiveId" clId="{B772E0C8-890B-4D1F-BA89-F87C8B25E21F}" dt="2025-01-23T19:01:33.251" v="34" actId="27614"/>
          <ac:picMkLst>
            <pc:docMk/>
            <pc:sldMk cId="2095385234" sldId="340"/>
            <ac:picMk id="23555" creationId="{00000000-0000-0000-0000-000000000000}"/>
          </ac:picMkLst>
        </pc:picChg>
      </pc:sldChg>
      <pc:sldChg chg="addSp delSp modSp mod setBg">
        <pc:chgData name="Мария Климова" userId="4d778d03ef7e38f6" providerId="LiveId" clId="{B772E0C8-890B-4D1F-BA89-F87C8B25E21F}" dt="2025-01-23T19:01:01.162" v="26" actId="26606"/>
        <pc:sldMkLst>
          <pc:docMk/>
          <pc:sldMk cId="1459022297" sldId="342"/>
        </pc:sldMkLst>
        <pc:spChg chg="add del">
          <ac:chgData name="Мария Климова" userId="4d778d03ef7e38f6" providerId="LiveId" clId="{B772E0C8-890B-4D1F-BA89-F87C8B25E21F}" dt="2025-01-23T19:01:01.162" v="26" actId="26606"/>
          <ac:spMkLst>
            <pc:docMk/>
            <pc:sldMk cId="1459022297" sldId="342"/>
            <ac:spMk id="6" creationId="{5D586E77-D27F-4AD3-990A-B2CE32C0F119}"/>
          </ac:spMkLst>
        </pc:spChg>
        <pc:spChg chg="add del">
          <ac:chgData name="Мария Климова" userId="4d778d03ef7e38f6" providerId="LiveId" clId="{B772E0C8-890B-4D1F-BA89-F87C8B25E21F}" dt="2025-01-23T19:00:52.771" v="17" actId="26606"/>
          <ac:spMkLst>
            <pc:docMk/>
            <pc:sldMk cId="1459022297" sldId="342"/>
            <ac:spMk id="25609" creationId="{43F8250A-B5BC-48E8-9E34-320C6AB61351}"/>
          </ac:spMkLst>
        </pc:spChg>
        <pc:spChg chg="add del">
          <ac:chgData name="Мария Климова" userId="4d778d03ef7e38f6" providerId="LiveId" clId="{B772E0C8-890B-4D1F-BA89-F87C8B25E21F}" dt="2025-01-23T19:00:52.771" v="17" actId="26606"/>
          <ac:spMkLst>
            <pc:docMk/>
            <pc:sldMk cId="1459022297" sldId="342"/>
            <ac:spMk id="25611" creationId="{A2829537-8D6E-4F27-8454-8F19BEA8C11F}"/>
          </ac:spMkLst>
        </pc:spChg>
        <pc:spChg chg="add del">
          <ac:chgData name="Мария Климова" userId="4d778d03ef7e38f6" providerId="LiveId" clId="{B772E0C8-890B-4D1F-BA89-F87C8B25E21F}" dt="2025-01-23T19:00:54.911" v="19" actId="26606"/>
          <ac:spMkLst>
            <pc:docMk/>
            <pc:sldMk cId="1459022297" sldId="342"/>
            <ac:spMk id="25613" creationId="{FF45FBF2-7D66-42AD-9DF3-D6B32C25A4F3}"/>
          </ac:spMkLst>
        </pc:spChg>
        <pc:spChg chg="add del">
          <ac:chgData name="Мария Климова" userId="4d778d03ef7e38f6" providerId="LiveId" clId="{B772E0C8-890B-4D1F-BA89-F87C8B25E21F}" dt="2025-01-23T19:00:54.911" v="19" actId="26606"/>
          <ac:spMkLst>
            <pc:docMk/>
            <pc:sldMk cId="1459022297" sldId="342"/>
            <ac:spMk id="25614" creationId="{E04044DE-2387-41C2-857F-132B16793228}"/>
          </ac:spMkLst>
        </pc:spChg>
        <pc:spChg chg="add del">
          <ac:chgData name="Мария Климова" userId="4d778d03ef7e38f6" providerId="LiveId" clId="{B772E0C8-890B-4D1F-BA89-F87C8B25E21F}" dt="2025-01-23T19:00:56.959" v="21" actId="26606"/>
          <ac:spMkLst>
            <pc:docMk/>
            <pc:sldMk cId="1459022297" sldId="342"/>
            <ac:spMk id="25616" creationId="{9A212F8F-D812-4A16-BE82-F3500DE32174}"/>
          </ac:spMkLst>
        </pc:spChg>
        <pc:spChg chg="add del">
          <ac:chgData name="Мария Климова" userId="4d778d03ef7e38f6" providerId="LiveId" clId="{B772E0C8-890B-4D1F-BA89-F87C8B25E21F}" dt="2025-01-23T19:00:56.959" v="21" actId="26606"/>
          <ac:spMkLst>
            <pc:docMk/>
            <pc:sldMk cId="1459022297" sldId="342"/>
            <ac:spMk id="25617" creationId="{D2CF1D1B-04ED-443D-A9FE-68BF8859BDD6}"/>
          </ac:spMkLst>
        </pc:spChg>
        <pc:spChg chg="add del">
          <ac:chgData name="Мария Климова" userId="4d778d03ef7e38f6" providerId="LiveId" clId="{B772E0C8-890B-4D1F-BA89-F87C8B25E21F}" dt="2025-01-23T19:01:00.152" v="23" actId="26606"/>
          <ac:spMkLst>
            <pc:docMk/>
            <pc:sldMk cId="1459022297" sldId="342"/>
            <ac:spMk id="25619" creationId="{5C6ACA56-9AD4-4EE6-8F38-8C18968ACE5C}"/>
          </ac:spMkLst>
        </pc:spChg>
        <pc:spChg chg="add del">
          <ac:chgData name="Мария Климова" userId="4d778d03ef7e38f6" providerId="LiveId" clId="{B772E0C8-890B-4D1F-BA89-F87C8B25E21F}" dt="2025-01-23T19:01:00.152" v="23" actId="26606"/>
          <ac:spMkLst>
            <pc:docMk/>
            <pc:sldMk cId="1459022297" sldId="342"/>
            <ac:spMk id="25620" creationId="{BE655210-4EEB-44D9-B394-6FB4139BFC1E}"/>
          </ac:spMkLst>
        </pc:spChg>
        <pc:spChg chg="add del">
          <ac:chgData name="Мария Климова" userId="4d778d03ef7e38f6" providerId="LiveId" clId="{B772E0C8-890B-4D1F-BA89-F87C8B25E21F}" dt="2025-01-23T19:01:01.152" v="25" actId="26606"/>
          <ac:spMkLst>
            <pc:docMk/>
            <pc:sldMk cId="1459022297" sldId="342"/>
            <ac:spMk id="25622" creationId="{B1ECD48A-A6CE-48F3-8E89-3399C99382F1}"/>
          </ac:spMkLst>
        </pc:spChg>
        <pc:spChg chg="add del">
          <ac:chgData name="Мария Климова" userId="4d778d03ef7e38f6" providerId="LiveId" clId="{B772E0C8-890B-4D1F-BA89-F87C8B25E21F}" dt="2025-01-23T19:01:01.152" v="25" actId="26606"/>
          <ac:spMkLst>
            <pc:docMk/>
            <pc:sldMk cId="1459022297" sldId="342"/>
            <ac:spMk id="25623" creationId="{0A3F7A1B-3080-4A65-A240-2E1A6EF84567}"/>
          </ac:spMkLst>
        </pc:spChg>
        <pc:spChg chg="add">
          <ac:chgData name="Мария Климова" userId="4d778d03ef7e38f6" providerId="LiveId" clId="{B772E0C8-890B-4D1F-BA89-F87C8B25E21F}" dt="2025-01-23T19:01:01.162" v="26" actId="26606"/>
          <ac:spMkLst>
            <pc:docMk/>
            <pc:sldMk cId="1459022297" sldId="342"/>
            <ac:spMk id="25625" creationId="{5C6ACA56-9AD4-4EE6-8F38-8C18968ACE5C}"/>
          </ac:spMkLst>
        </pc:spChg>
        <pc:spChg chg="add">
          <ac:chgData name="Мария Климова" userId="4d778d03ef7e38f6" providerId="LiveId" clId="{B772E0C8-890B-4D1F-BA89-F87C8B25E21F}" dt="2025-01-23T19:01:01.162" v="26" actId="26606"/>
          <ac:spMkLst>
            <pc:docMk/>
            <pc:sldMk cId="1459022297" sldId="342"/>
            <ac:spMk id="25626" creationId="{BE655210-4EEB-44D9-B394-6FB4139BFC1E}"/>
          </ac:spMkLst>
        </pc:spChg>
        <pc:picChg chg="mod ord">
          <ac:chgData name="Мария Климова" userId="4d778d03ef7e38f6" providerId="LiveId" clId="{B772E0C8-890B-4D1F-BA89-F87C8B25E21F}" dt="2025-01-23T19:01:01.162" v="26" actId="26606"/>
          <ac:picMkLst>
            <pc:docMk/>
            <pc:sldMk cId="1459022297" sldId="342"/>
            <ac:picMk id="9228" creationId="{00000000-0000-0000-0000-000000000000}"/>
          </ac:picMkLst>
        </pc:picChg>
      </pc:sldChg>
      <pc:sldChg chg="setBg">
        <pc:chgData name="Мария Климова" userId="4d778d03ef7e38f6" providerId="LiveId" clId="{B772E0C8-890B-4D1F-BA89-F87C8B25E21F}" dt="2025-01-23T19:02:44.194" v="40"/>
        <pc:sldMkLst>
          <pc:docMk/>
          <pc:sldMk cId="1443392141" sldId="356"/>
        </pc:sldMkLst>
      </pc:sldChg>
      <pc:sldChg chg="addSp delSp modSp mod setBg">
        <pc:chgData name="Мария Климова" userId="4d778d03ef7e38f6" providerId="LiveId" clId="{B772E0C8-890B-4D1F-BA89-F87C8B25E21F}" dt="2025-01-23T19:03:58.231" v="46" actId="26606"/>
        <pc:sldMkLst>
          <pc:docMk/>
          <pc:sldMk cId="663909260" sldId="360"/>
        </pc:sldMkLst>
        <pc:spChg chg="add del">
          <ac:chgData name="Мария Климова" userId="4d778d03ef7e38f6" providerId="LiveId" clId="{B772E0C8-890B-4D1F-BA89-F87C8B25E21F}" dt="2025-01-23T19:03:58.231" v="46" actId="26606"/>
          <ac:spMkLst>
            <pc:docMk/>
            <pc:sldMk cId="663909260" sldId="360"/>
            <ac:spMk id="2" creationId="{5D586E77-D27F-4AD3-990A-B2CE32C0F119}"/>
          </ac:spMkLst>
        </pc:spChg>
        <pc:spChg chg="add del">
          <ac:chgData name="Мария Климова" userId="4d778d03ef7e38f6" providerId="LiveId" clId="{B772E0C8-890B-4D1F-BA89-F87C8B25E21F}" dt="2025-01-23T19:03:39.584" v="44" actId="26606"/>
          <ac:spMkLst>
            <pc:docMk/>
            <pc:sldMk cId="663909260" sldId="360"/>
            <ac:spMk id="11" creationId="{B96FC576-AE30-4C09-A12C-0582F2A6A067}"/>
          </ac:spMkLst>
        </pc:spChg>
        <pc:spChg chg="add del">
          <ac:chgData name="Мария Климова" userId="4d778d03ef7e38f6" providerId="LiveId" clId="{B772E0C8-890B-4D1F-BA89-F87C8B25E21F}" dt="2025-01-23T19:03:58.231" v="46" actId="26606"/>
          <ac:spMkLst>
            <pc:docMk/>
            <pc:sldMk cId="663909260" sldId="360"/>
            <ac:spMk id="13" creationId="{2623A025-DB3C-4E81-A76F-A0006C485F19}"/>
          </ac:spMkLst>
        </pc:spChg>
        <pc:spChg chg="add del">
          <ac:chgData name="Мария Климова" userId="4d778d03ef7e38f6" providerId="LiveId" clId="{B772E0C8-890B-4D1F-BA89-F87C8B25E21F}" dt="2025-01-23T19:03:58.231" v="46" actId="26606"/>
          <ac:spMkLst>
            <pc:docMk/>
            <pc:sldMk cId="663909260" sldId="360"/>
            <ac:spMk id="14" creationId="{40F6B676-B146-4D5E-90E5-D65A72CA04E7}"/>
          </ac:spMkLst>
        </pc:spChg>
        <pc:picChg chg="mod ord">
          <ac:chgData name="Мария Климова" userId="4d778d03ef7e38f6" providerId="LiveId" clId="{B772E0C8-890B-4D1F-BA89-F87C8B25E21F}" dt="2025-01-23T19:03:58.231" v="46" actId="26606"/>
          <ac:picMkLst>
            <pc:docMk/>
            <pc:sldMk cId="663909260" sldId="360"/>
            <ac:picMk id="3" creationId="{00000000-0000-0000-0000-000000000000}"/>
          </ac:picMkLst>
        </pc:picChg>
        <pc:picChg chg="mod ord">
          <ac:chgData name="Мария Климова" userId="4d778d03ef7e38f6" providerId="LiveId" clId="{B772E0C8-890B-4D1F-BA89-F87C8B25E21F}" dt="2025-01-23T19:03:58.231" v="46" actId="26606"/>
          <ac:picMkLst>
            <pc:docMk/>
            <pc:sldMk cId="663909260" sldId="360"/>
            <ac:picMk id="4" creationId="{00000000-0000-0000-0000-000000000000}"/>
          </ac:picMkLst>
        </pc:picChg>
        <pc:picChg chg="mod ord">
          <ac:chgData name="Мария Климова" userId="4d778d03ef7e38f6" providerId="LiveId" clId="{B772E0C8-890B-4D1F-BA89-F87C8B25E21F}" dt="2025-01-23T19:03:58.231" v="46" actId="26606"/>
          <ac:picMkLst>
            <pc:docMk/>
            <pc:sldMk cId="663909260" sldId="360"/>
            <ac:picMk id="5" creationId="{00000000-0000-0000-0000-000000000000}"/>
          </ac:picMkLst>
        </pc:picChg>
        <pc:picChg chg="mod">
          <ac:chgData name="Мария Климова" userId="4d778d03ef7e38f6" providerId="LiveId" clId="{B772E0C8-890B-4D1F-BA89-F87C8B25E21F}" dt="2025-01-23T19:03:58.231" v="46" actId="26606"/>
          <ac:picMkLst>
            <pc:docMk/>
            <pc:sldMk cId="663909260" sldId="360"/>
            <ac:picMk id="6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3FC1C-3FFF-499A-A5E5-CFD14BFAC59F}" type="doc">
      <dgm:prSet loTypeId="urn:microsoft.com/office/officeart/2005/8/layout/default" loCatId="list" qsTypeId="urn:microsoft.com/office/officeart/2005/8/quickstyle/3d4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0F79D8C-CA11-470C-9EFE-AC4FE3D64A29}">
      <dgm:prSet/>
      <dgm:spPr/>
      <dgm:t>
        <a:bodyPr/>
        <a:lstStyle/>
        <a:p>
          <a:r>
            <a:rPr lang="ru-RU" dirty="0" smtClean="0"/>
            <a:t>«Великая северная экспедиция. История с географией», презентация  начальника эколого-просветительского центра «Скворечник» ГПБУ «</a:t>
          </a:r>
          <a:r>
            <a:rPr lang="ru-RU" dirty="0" err="1" smtClean="0"/>
            <a:t>Мосприрода</a:t>
          </a:r>
          <a:r>
            <a:rPr lang="ru-RU" dirty="0" smtClean="0"/>
            <a:t>» С. Л. Полищук</a:t>
          </a:r>
          <a:endParaRPr lang="en-US" dirty="0"/>
        </a:p>
      </dgm:t>
    </dgm:pt>
    <dgm:pt modelId="{AC779D08-47B2-4925-B7DF-6D2E91FEAA23}" type="parTrans" cxnId="{E1B2B81B-B03C-45F5-97A5-6FCD1F022678}">
      <dgm:prSet/>
      <dgm:spPr/>
      <dgm:t>
        <a:bodyPr/>
        <a:lstStyle/>
        <a:p>
          <a:endParaRPr lang="en-US"/>
        </a:p>
      </dgm:t>
    </dgm:pt>
    <dgm:pt modelId="{F0C5F7FA-2570-4F16-B3C1-AC07C1D81D52}" type="sibTrans" cxnId="{E1B2B81B-B03C-45F5-97A5-6FCD1F022678}">
      <dgm:prSet/>
      <dgm:spPr/>
      <dgm:t>
        <a:bodyPr/>
        <a:lstStyle/>
        <a:p>
          <a:endParaRPr lang="en-US"/>
        </a:p>
      </dgm:t>
    </dgm:pt>
    <dgm:pt modelId="{3900BBC0-6B21-4E22-B925-634B726A3CF7}">
      <dgm:prSet/>
      <dgm:spPr/>
      <dgm:t>
        <a:bodyPr/>
        <a:lstStyle/>
        <a:p>
          <a:r>
            <a:rPr lang="ru-RU" dirty="0" smtClean="0"/>
            <a:t>Регионы по маршруту экспедиции</a:t>
          </a:r>
          <a:endParaRPr lang="en-US" dirty="0"/>
        </a:p>
      </dgm:t>
    </dgm:pt>
    <dgm:pt modelId="{CF41D469-0D94-4C80-A2AA-ABEB077201EB}" type="parTrans" cxnId="{89838559-6922-473F-B500-F2DE0AD49839}">
      <dgm:prSet/>
      <dgm:spPr/>
      <dgm:t>
        <a:bodyPr/>
        <a:lstStyle/>
        <a:p>
          <a:endParaRPr lang="en-US"/>
        </a:p>
      </dgm:t>
    </dgm:pt>
    <dgm:pt modelId="{8A30E58E-D46E-4AF7-8DC5-C39DF12F3AA2}" type="sibTrans" cxnId="{89838559-6922-473F-B500-F2DE0AD49839}">
      <dgm:prSet/>
      <dgm:spPr/>
      <dgm:t>
        <a:bodyPr/>
        <a:lstStyle/>
        <a:p>
          <a:endParaRPr lang="en-US"/>
        </a:p>
      </dgm:t>
    </dgm:pt>
    <dgm:pt modelId="{2D93F8E7-97CC-47A5-A70B-FED79CE08647}">
      <dgm:prSet/>
      <dgm:spPr/>
      <dgm:t>
        <a:bodyPr/>
        <a:lstStyle/>
        <a:p>
          <a:r>
            <a:rPr lang="ru-RU" dirty="0" smtClean="0"/>
            <a:t>Сведения об участниках экспедиции</a:t>
          </a:r>
          <a:endParaRPr lang="en-US" dirty="0"/>
        </a:p>
      </dgm:t>
    </dgm:pt>
    <dgm:pt modelId="{0152E992-50E7-4EFC-94E0-891439AF213E}" type="parTrans" cxnId="{C5C1470D-C822-42C9-847B-B5C7D2A7ED9F}">
      <dgm:prSet/>
      <dgm:spPr/>
      <dgm:t>
        <a:bodyPr/>
        <a:lstStyle/>
        <a:p>
          <a:endParaRPr lang="en-US"/>
        </a:p>
      </dgm:t>
    </dgm:pt>
    <dgm:pt modelId="{37D19E3E-DD41-43F5-9C82-32B927905452}" type="sibTrans" cxnId="{C5C1470D-C822-42C9-847B-B5C7D2A7ED9F}">
      <dgm:prSet/>
      <dgm:spPr/>
      <dgm:t>
        <a:bodyPr/>
        <a:lstStyle/>
        <a:p>
          <a:endParaRPr lang="en-US"/>
        </a:p>
      </dgm:t>
    </dgm:pt>
    <dgm:pt modelId="{D523876B-AFF2-4CCD-A8A7-644913B76474}">
      <dgm:prSet/>
      <dgm:spPr/>
      <dgm:t>
        <a:bodyPr/>
        <a:lstStyle/>
        <a:p>
          <a:r>
            <a:rPr lang="ru-RU" dirty="0" smtClean="0"/>
            <a:t>Основные труды участников экспедиции)</a:t>
          </a:r>
          <a:endParaRPr lang="en-US" dirty="0"/>
        </a:p>
      </dgm:t>
    </dgm:pt>
    <dgm:pt modelId="{710C4B14-7E03-4D51-B6A3-DE78FE31CCC1}" type="parTrans" cxnId="{9261A8A4-DDA4-47BA-8A9F-B04921EA43C6}">
      <dgm:prSet/>
      <dgm:spPr/>
      <dgm:t>
        <a:bodyPr/>
        <a:lstStyle/>
        <a:p>
          <a:endParaRPr lang="en-US"/>
        </a:p>
      </dgm:t>
    </dgm:pt>
    <dgm:pt modelId="{C873674E-9B9B-43B1-9AC5-D907DC7D1390}" type="sibTrans" cxnId="{9261A8A4-DDA4-47BA-8A9F-B04921EA43C6}">
      <dgm:prSet/>
      <dgm:spPr/>
      <dgm:t>
        <a:bodyPr/>
        <a:lstStyle/>
        <a:p>
          <a:endParaRPr lang="en-US"/>
        </a:p>
      </dgm:t>
    </dgm:pt>
    <dgm:pt modelId="{B0113DF3-589E-42B4-BCF1-D493FA4DA231}">
      <dgm:prSet/>
      <dgm:spPr/>
      <dgm:t>
        <a:bodyPr/>
        <a:lstStyle/>
        <a:p>
          <a:r>
            <a:rPr lang="ru-RU" dirty="0" smtClean="0"/>
            <a:t>Заповедники, созданные по пути следования отрядов</a:t>
          </a:r>
          <a:endParaRPr lang="en-US" dirty="0"/>
        </a:p>
      </dgm:t>
    </dgm:pt>
    <dgm:pt modelId="{82126CD9-079F-495B-8B84-A3D780378AA7}" type="sibTrans" cxnId="{F7299C05-0165-4AE6-A918-9747AFBB73B7}">
      <dgm:prSet/>
      <dgm:spPr/>
      <dgm:t>
        <a:bodyPr/>
        <a:lstStyle/>
        <a:p>
          <a:endParaRPr lang="en-US"/>
        </a:p>
      </dgm:t>
    </dgm:pt>
    <dgm:pt modelId="{23069B98-5C7E-40E9-AA3D-EF831478AE28}" type="parTrans" cxnId="{F7299C05-0165-4AE6-A918-9747AFBB73B7}">
      <dgm:prSet/>
      <dgm:spPr/>
      <dgm:t>
        <a:bodyPr/>
        <a:lstStyle/>
        <a:p>
          <a:endParaRPr lang="en-US"/>
        </a:p>
      </dgm:t>
    </dgm:pt>
    <dgm:pt modelId="{32C8ABE8-D9F1-465A-B24A-8BD2A841E72E}">
      <dgm:prSet/>
      <dgm:spPr/>
      <dgm:t>
        <a:bodyPr/>
        <a:lstStyle/>
        <a:p>
          <a:r>
            <a:rPr lang="ru-RU" dirty="0" smtClean="0"/>
            <a:t>Информация об экспедиции. Автор статьи М. В. </a:t>
          </a:r>
          <a:r>
            <a:rPr lang="ru-RU" dirty="0" err="1" smtClean="0"/>
            <a:t>Дукальская</a:t>
          </a:r>
          <a:r>
            <a:rPr lang="ru-RU" dirty="0" smtClean="0"/>
            <a:t>, скопировано с сайта Музея Арктики и Антарктики (polarmuseum.ru)</a:t>
          </a:r>
          <a:endParaRPr lang="en-US" dirty="0"/>
        </a:p>
      </dgm:t>
    </dgm:pt>
    <dgm:pt modelId="{E173004B-3091-482D-A6C4-BDE2C4003290}" type="sibTrans" cxnId="{85DF9220-8DD3-4D5F-B103-D2434DC0C9C1}">
      <dgm:prSet/>
      <dgm:spPr/>
      <dgm:t>
        <a:bodyPr/>
        <a:lstStyle/>
        <a:p>
          <a:endParaRPr lang="en-US"/>
        </a:p>
      </dgm:t>
    </dgm:pt>
    <dgm:pt modelId="{0F9ACBE2-7FE1-4E36-94B8-09A94EEB7110}" type="parTrans" cxnId="{85DF9220-8DD3-4D5F-B103-D2434DC0C9C1}">
      <dgm:prSet/>
      <dgm:spPr/>
      <dgm:t>
        <a:bodyPr/>
        <a:lstStyle/>
        <a:p>
          <a:endParaRPr lang="en-US"/>
        </a:p>
      </dgm:t>
    </dgm:pt>
    <dgm:pt modelId="{422C82B1-B1C6-4AF8-A256-56AD417A712D}" type="pres">
      <dgm:prSet presAssocID="{B613FC1C-3FFF-499A-A5E5-CFD14BFAC5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457C78-380A-4689-A283-99EBDC60061A}" type="pres">
      <dgm:prSet presAssocID="{30F79D8C-CA11-470C-9EFE-AC4FE3D64A2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CD570-07E9-4D9B-9C0E-DB05C1B09F94}" type="pres">
      <dgm:prSet presAssocID="{F0C5F7FA-2570-4F16-B3C1-AC07C1D81D52}" presName="sibTrans" presStyleCnt="0"/>
      <dgm:spPr/>
    </dgm:pt>
    <dgm:pt modelId="{857EFFD6-EF4F-4051-8D2D-569B157E5ADE}" type="pres">
      <dgm:prSet presAssocID="{32C8ABE8-D9F1-465A-B24A-8BD2A841E72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DAB3F-6890-4F41-BDB4-921A95BCFA5C}" type="pres">
      <dgm:prSet presAssocID="{E173004B-3091-482D-A6C4-BDE2C4003290}" presName="sibTrans" presStyleCnt="0"/>
      <dgm:spPr/>
    </dgm:pt>
    <dgm:pt modelId="{9F763B24-CABE-41BA-8C00-FC043DE018FA}" type="pres">
      <dgm:prSet presAssocID="{3900BBC0-6B21-4E22-B925-634B726A3CF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5D835-F55A-42A2-8024-EB09E32255C7}" type="pres">
      <dgm:prSet presAssocID="{8A30E58E-D46E-4AF7-8DC5-C39DF12F3AA2}" presName="sibTrans" presStyleCnt="0"/>
      <dgm:spPr/>
    </dgm:pt>
    <dgm:pt modelId="{8CBFE1AA-16A4-43C8-B5AB-AC642C9DE63B}" type="pres">
      <dgm:prSet presAssocID="{2D93F8E7-97CC-47A5-A70B-FED79CE0864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939C2-A6AF-4BD6-97F2-F28C4BB90FEC}" type="pres">
      <dgm:prSet presAssocID="{37D19E3E-DD41-43F5-9C82-32B927905452}" presName="sibTrans" presStyleCnt="0"/>
      <dgm:spPr/>
    </dgm:pt>
    <dgm:pt modelId="{523E391A-A620-4892-A957-21A844FA975E}" type="pres">
      <dgm:prSet presAssocID="{B0113DF3-589E-42B4-BCF1-D493FA4DA23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079B7C-5CAE-4F50-A4E2-2880C1C4A51D}" type="pres">
      <dgm:prSet presAssocID="{82126CD9-079F-495B-8B84-A3D780378AA7}" presName="sibTrans" presStyleCnt="0"/>
      <dgm:spPr/>
    </dgm:pt>
    <dgm:pt modelId="{F6E51267-C45A-4D3B-B634-F74D2E01B2D3}" type="pres">
      <dgm:prSet presAssocID="{D523876B-AFF2-4CCD-A8A7-644913B7647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E4EB2C-D3AD-4D65-B34B-CB322149FDA6}" type="presOf" srcId="{B613FC1C-3FFF-499A-A5E5-CFD14BFAC59F}" destId="{422C82B1-B1C6-4AF8-A256-56AD417A712D}" srcOrd="0" destOrd="0" presId="urn:microsoft.com/office/officeart/2005/8/layout/default"/>
    <dgm:cxn modelId="{93DE0BBA-04E0-4C32-B120-5C46E0F005A4}" type="presOf" srcId="{B0113DF3-589E-42B4-BCF1-D493FA4DA231}" destId="{523E391A-A620-4892-A957-21A844FA975E}" srcOrd="0" destOrd="0" presId="urn:microsoft.com/office/officeart/2005/8/layout/default"/>
    <dgm:cxn modelId="{BC49BAB1-2C31-4907-A096-5604D5265B48}" type="presOf" srcId="{D523876B-AFF2-4CCD-A8A7-644913B76474}" destId="{F6E51267-C45A-4D3B-B634-F74D2E01B2D3}" srcOrd="0" destOrd="0" presId="urn:microsoft.com/office/officeart/2005/8/layout/default"/>
    <dgm:cxn modelId="{C5C1470D-C822-42C9-847B-B5C7D2A7ED9F}" srcId="{B613FC1C-3FFF-499A-A5E5-CFD14BFAC59F}" destId="{2D93F8E7-97CC-47A5-A70B-FED79CE08647}" srcOrd="3" destOrd="0" parTransId="{0152E992-50E7-4EFC-94E0-891439AF213E}" sibTransId="{37D19E3E-DD41-43F5-9C82-32B927905452}"/>
    <dgm:cxn modelId="{17B6DD80-F6B4-4AC6-BA41-B81BD910D883}" type="presOf" srcId="{2D93F8E7-97CC-47A5-A70B-FED79CE08647}" destId="{8CBFE1AA-16A4-43C8-B5AB-AC642C9DE63B}" srcOrd="0" destOrd="0" presId="urn:microsoft.com/office/officeart/2005/8/layout/default"/>
    <dgm:cxn modelId="{89838559-6922-473F-B500-F2DE0AD49839}" srcId="{B613FC1C-3FFF-499A-A5E5-CFD14BFAC59F}" destId="{3900BBC0-6B21-4E22-B925-634B726A3CF7}" srcOrd="2" destOrd="0" parTransId="{CF41D469-0D94-4C80-A2AA-ABEB077201EB}" sibTransId="{8A30E58E-D46E-4AF7-8DC5-C39DF12F3AA2}"/>
    <dgm:cxn modelId="{66C4E42D-5004-44FD-BC99-BAF90C2FE1B0}" type="presOf" srcId="{32C8ABE8-D9F1-465A-B24A-8BD2A841E72E}" destId="{857EFFD6-EF4F-4051-8D2D-569B157E5ADE}" srcOrd="0" destOrd="0" presId="urn:microsoft.com/office/officeart/2005/8/layout/default"/>
    <dgm:cxn modelId="{F7299C05-0165-4AE6-A918-9747AFBB73B7}" srcId="{B613FC1C-3FFF-499A-A5E5-CFD14BFAC59F}" destId="{B0113DF3-589E-42B4-BCF1-D493FA4DA231}" srcOrd="4" destOrd="0" parTransId="{23069B98-5C7E-40E9-AA3D-EF831478AE28}" sibTransId="{82126CD9-079F-495B-8B84-A3D780378AA7}"/>
    <dgm:cxn modelId="{D73C46BE-DFA5-425F-A0A2-752946E4072F}" type="presOf" srcId="{30F79D8C-CA11-470C-9EFE-AC4FE3D64A29}" destId="{95457C78-380A-4689-A283-99EBDC60061A}" srcOrd="0" destOrd="0" presId="urn:microsoft.com/office/officeart/2005/8/layout/default"/>
    <dgm:cxn modelId="{83D56F14-758F-456C-9339-BE14B7B39E30}" type="presOf" srcId="{3900BBC0-6B21-4E22-B925-634B726A3CF7}" destId="{9F763B24-CABE-41BA-8C00-FC043DE018FA}" srcOrd="0" destOrd="0" presId="urn:microsoft.com/office/officeart/2005/8/layout/default"/>
    <dgm:cxn modelId="{E1B2B81B-B03C-45F5-97A5-6FCD1F022678}" srcId="{B613FC1C-3FFF-499A-A5E5-CFD14BFAC59F}" destId="{30F79D8C-CA11-470C-9EFE-AC4FE3D64A29}" srcOrd="0" destOrd="0" parTransId="{AC779D08-47B2-4925-B7DF-6D2E91FEAA23}" sibTransId="{F0C5F7FA-2570-4F16-B3C1-AC07C1D81D52}"/>
    <dgm:cxn modelId="{9261A8A4-DDA4-47BA-8A9F-B04921EA43C6}" srcId="{B613FC1C-3FFF-499A-A5E5-CFD14BFAC59F}" destId="{D523876B-AFF2-4CCD-A8A7-644913B76474}" srcOrd="5" destOrd="0" parTransId="{710C4B14-7E03-4D51-B6A3-DE78FE31CCC1}" sibTransId="{C873674E-9B9B-43B1-9AC5-D907DC7D1390}"/>
    <dgm:cxn modelId="{85DF9220-8DD3-4D5F-B103-D2434DC0C9C1}" srcId="{B613FC1C-3FFF-499A-A5E5-CFD14BFAC59F}" destId="{32C8ABE8-D9F1-465A-B24A-8BD2A841E72E}" srcOrd="1" destOrd="0" parTransId="{0F9ACBE2-7FE1-4E36-94B8-09A94EEB7110}" sibTransId="{E173004B-3091-482D-A6C4-BDE2C4003290}"/>
    <dgm:cxn modelId="{1A60C779-D595-478A-80F5-076ACE89B6E9}" type="presParOf" srcId="{422C82B1-B1C6-4AF8-A256-56AD417A712D}" destId="{95457C78-380A-4689-A283-99EBDC60061A}" srcOrd="0" destOrd="0" presId="urn:microsoft.com/office/officeart/2005/8/layout/default"/>
    <dgm:cxn modelId="{D44AA08E-6169-4EA1-9A38-6DF08C498BD1}" type="presParOf" srcId="{422C82B1-B1C6-4AF8-A256-56AD417A712D}" destId="{82FCD570-07E9-4D9B-9C0E-DB05C1B09F94}" srcOrd="1" destOrd="0" presId="urn:microsoft.com/office/officeart/2005/8/layout/default"/>
    <dgm:cxn modelId="{3C142D7B-E76C-4C8E-97CA-41518A4F829A}" type="presParOf" srcId="{422C82B1-B1C6-4AF8-A256-56AD417A712D}" destId="{857EFFD6-EF4F-4051-8D2D-569B157E5ADE}" srcOrd="2" destOrd="0" presId="urn:microsoft.com/office/officeart/2005/8/layout/default"/>
    <dgm:cxn modelId="{F6DB0EE4-DE20-4C3C-8DAF-C0B49F752808}" type="presParOf" srcId="{422C82B1-B1C6-4AF8-A256-56AD417A712D}" destId="{165DAB3F-6890-4F41-BDB4-921A95BCFA5C}" srcOrd="3" destOrd="0" presId="urn:microsoft.com/office/officeart/2005/8/layout/default"/>
    <dgm:cxn modelId="{0BCF94AD-CDE7-4032-9CD6-40231FAC1504}" type="presParOf" srcId="{422C82B1-B1C6-4AF8-A256-56AD417A712D}" destId="{9F763B24-CABE-41BA-8C00-FC043DE018FA}" srcOrd="4" destOrd="0" presId="urn:microsoft.com/office/officeart/2005/8/layout/default"/>
    <dgm:cxn modelId="{8CC728EA-084F-4F62-BFC7-D4498E39E69D}" type="presParOf" srcId="{422C82B1-B1C6-4AF8-A256-56AD417A712D}" destId="{B985D835-F55A-42A2-8024-EB09E32255C7}" srcOrd="5" destOrd="0" presId="urn:microsoft.com/office/officeart/2005/8/layout/default"/>
    <dgm:cxn modelId="{A15E123B-638D-49E8-A78B-85B9A9983702}" type="presParOf" srcId="{422C82B1-B1C6-4AF8-A256-56AD417A712D}" destId="{8CBFE1AA-16A4-43C8-B5AB-AC642C9DE63B}" srcOrd="6" destOrd="0" presId="urn:microsoft.com/office/officeart/2005/8/layout/default"/>
    <dgm:cxn modelId="{3B8DC6FD-067A-46B7-87B9-92E353DEC460}" type="presParOf" srcId="{422C82B1-B1C6-4AF8-A256-56AD417A712D}" destId="{ABE939C2-A6AF-4BD6-97F2-F28C4BB90FEC}" srcOrd="7" destOrd="0" presId="urn:microsoft.com/office/officeart/2005/8/layout/default"/>
    <dgm:cxn modelId="{E4522C70-095A-47D0-A1F1-2E291910323C}" type="presParOf" srcId="{422C82B1-B1C6-4AF8-A256-56AD417A712D}" destId="{523E391A-A620-4892-A957-21A844FA975E}" srcOrd="8" destOrd="0" presId="urn:microsoft.com/office/officeart/2005/8/layout/default"/>
    <dgm:cxn modelId="{2E81CD3C-40F9-4426-9BAB-3B236AE611E1}" type="presParOf" srcId="{422C82B1-B1C6-4AF8-A256-56AD417A712D}" destId="{CC079B7C-5CAE-4F50-A4E2-2880C1C4A51D}" srcOrd="9" destOrd="0" presId="urn:microsoft.com/office/officeart/2005/8/layout/default"/>
    <dgm:cxn modelId="{3A5CC43D-5808-4BB8-8ACA-6CFB99F69D52}" type="presParOf" srcId="{422C82B1-B1C6-4AF8-A256-56AD417A712D}" destId="{F6E51267-C45A-4D3B-B634-F74D2E01B2D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57C78-380A-4689-A283-99EBDC60061A}">
      <dsp:nvSpPr>
        <dsp:cNvPr id="0" name=""/>
        <dsp:cNvSpPr/>
      </dsp:nvSpPr>
      <dsp:spPr>
        <a:xfrm>
          <a:off x="75631" y="51"/>
          <a:ext cx="2506945" cy="150416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«Великая северная экспедиция. История с географией», презентация  начальника эколого-просветительского центра «Скворечник» ГПБУ «</a:t>
          </a:r>
          <a:r>
            <a:rPr lang="ru-RU" sz="1200" kern="1200" dirty="0" err="1" smtClean="0"/>
            <a:t>Мосприрода</a:t>
          </a:r>
          <a:r>
            <a:rPr lang="ru-RU" sz="1200" kern="1200" dirty="0" smtClean="0"/>
            <a:t>» С. Л. Полищук</a:t>
          </a:r>
          <a:endParaRPr lang="en-US" sz="1200" kern="1200" dirty="0"/>
        </a:p>
      </dsp:txBody>
      <dsp:txXfrm>
        <a:off x="75631" y="51"/>
        <a:ext cx="2506945" cy="1504167"/>
      </dsp:txXfrm>
    </dsp:sp>
    <dsp:sp modelId="{857EFFD6-EF4F-4051-8D2D-569B157E5ADE}">
      <dsp:nvSpPr>
        <dsp:cNvPr id="0" name=""/>
        <dsp:cNvSpPr/>
      </dsp:nvSpPr>
      <dsp:spPr>
        <a:xfrm>
          <a:off x="2833271" y="51"/>
          <a:ext cx="2506945" cy="1504167"/>
        </a:xfrm>
        <a:prstGeom prst="rect">
          <a:avLst/>
        </a:prstGeom>
        <a:solidFill>
          <a:schemeClr val="accent1">
            <a:shade val="50000"/>
            <a:hueOff val="243419"/>
            <a:satOff val="-28370"/>
            <a:lumOff val="194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Информация об экспедиции. Автор статьи М. В. </a:t>
          </a:r>
          <a:r>
            <a:rPr lang="ru-RU" sz="1200" kern="1200" dirty="0" err="1" smtClean="0"/>
            <a:t>Дукальская</a:t>
          </a:r>
          <a:r>
            <a:rPr lang="ru-RU" sz="1200" kern="1200" dirty="0" smtClean="0"/>
            <a:t>, скопировано с сайта Музея Арктики и Антарктики (polarmuseum.ru)</a:t>
          </a:r>
          <a:endParaRPr lang="en-US" sz="1200" kern="1200" dirty="0"/>
        </a:p>
      </dsp:txBody>
      <dsp:txXfrm>
        <a:off x="2833271" y="51"/>
        <a:ext cx="2506945" cy="1504167"/>
      </dsp:txXfrm>
    </dsp:sp>
    <dsp:sp modelId="{9F763B24-CABE-41BA-8C00-FC043DE018FA}">
      <dsp:nvSpPr>
        <dsp:cNvPr id="0" name=""/>
        <dsp:cNvSpPr/>
      </dsp:nvSpPr>
      <dsp:spPr>
        <a:xfrm>
          <a:off x="75631" y="1754913"/>
          <a:ext cx="2506945" cy="1504167"/>
        </a:xfrm>
        <a:prstGeom prst="rect">
          <a:avLst/>
        </a:prstGeom>
        <a:solidFill>
          <a:schemeClr val="accent1">
            <a:shade val="50000"/>
            <a:hueOff val="486838"/>
            <a:satOff val="-56741"/>
            <a:lumOff val="388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Регионы по маршруту экспедиции</a:t>
          </a:r>
          <a:endParaRPr lang="en-US" sz="1200" kern="1200" dirty="0"/>
        </a:p>
      </dsp:txBody>
      <dsp:txXfrm>
        <a:off x="75631" y="1754913"/>
        <a:ext cx="2506945" cy="1504167"/>
      </dsp:txXfrm>
    </dsp:sp>
    <dsp:sp modelId="{8CBFE1AA-16A4-43C8-B5AB-AC642C9DE63B}">
      <dsp:nvSpPr>
        <dsp:cNvPr id="0" name=""/>
        <dsp:cNvSpPr/>
      </dsp:nvSpPr>
      <dsp:spPr>
        <a:xfrm>
          <a:off x="2833271" y="1754913"/>
          <a:ext cx="2506945" cy="1504167"/>
        </a:xfrm>
        <a:prstGeom prst="rect">
          <a:avLst/>
        </a:prstGeom>
        <a:solidFill>
          <a:schemeClr val="accent1">
            <a:shade val="50000"/>
            <a:hueOff val="730258"/>
            <a:satOff val="-85111"/>
            <a:lumOff val="5833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Сведения об участниках экспедиции</a:t>
          </a:r>
          <a:endParaRPr lang="en-US" sz="1200" kern="1200" dirty="0"/>
        </a:p>
      </dsp:txBody>
      <dsp:txXfrm>
        <a:off x="2833271" y="1754913"/>
        <a:ext cx="2506945" cy="1504167"/>
      </dsp:txXfrm>
    </dsp:sp>
    <dsp:sp modelId="{523E391A-A620-4892-A957-21A844FA975E}">
      <dsp:nvSpPr>
        <dsp:cNvPr id="0" name=""/>
        <dsp:cNvSpPr/>
      </dsp:nvSpPr>
      <dsp:spPr>
        <a:xfrm>
          <a:off x="75631" y="3509775"/>
          <a:ext cx="2506945" cy="1504167"/>
        </a:xfrm>
        <a:prstGeom prst="rect">
          <a:avLst/>
        </a:prstGeom>
        <a:solidFill>
          <a:schemeClr val="accent1">
            <a:shade val="50000"/>
            <a:hueOff val="486838"/>
            <a:satOff val="-56741"/>
            <a:lumOff val="388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Заповедники, созданные по пути следования отрядов</a:t>
          </a:r>
          <a:endParaRPr lang="en-US" sz="1200" kern="1200" dirty="0"/>
        </a:p>
      </dsp:txBody>
      <dsp:txXfrm>
        <a:off x="75631" y="3509775"/>
        <a:ext cx="2506945" cy="1504167"/>
      </dsp:txXfrm>
    </dsp:sp>
    <dsp:sp modelId="{F6E51267-C45A-4D3B-B634-F74D2E01B2D3}">
      <dsp:nvSpPr>
        <dsp:cNvPr id="0" name=""/>
        <dsp:cNvSpPr/>
      </dsp:nvSpPr>
      <dsp:spPr>
        <a:xfrm>
          <a:off x="2833271" y="3509775"/>
          <a:ext cx="2506945" cy="1504167"/>
        </a:xfrm>
        <a:prstGeom prst="rect">
          <a:avLst/>
        </a:prstGeom>
        <a:solidFill>
          <a:schemeClr val="accent1">
            <a:shade val="50000"/>
            <a:hueOff val="243419"/>
            <a:satOff val="-28370"/>
            <a:lumOff val="1944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Основные труды участников экспедиции)</a:t>
          </a:r>
          <a:endParaRPr lang="en-US" sz="1200" kern="1200" dirty="0"/>
        </a:p>
      </dsp:txBody>
      <dsp:txXfrm>
        <a:off x="2833271" y="3509775"/>
        <a:ext cx="2506945" cy="1504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1">
            <a:extLst>
              <a:ext uri="{FF2B5EF4-FFF2-40B4-BE49-F238E27FC236}">
                <a16:creationId xmlns:a16="http://schemas.microsoft.com/office/drawing/2014/main" xmlns="" id="{D59FA71F-B860-5DAE-4C45-D1E346F6E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43" name="AutoShape 2">
            <a:extLst>
              <a:ext uri="{FF2B5EF4-FFF2-40B4-BE49-F238E27FC236}">
                <a16:creationId xmlns:a16="http://schemas.microsoft.com/office/drawing/2014/main" xmlns="" id="{853742C3-3DDB-E059-4B43-C50B82E3B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44" name="AutoShape 3">
            <a:extLst>
              <a:ext uri="{FF2B5EF4-FFF2-40B4-BE49-F238E27FC236}">
                <a16:creationId xmlns:a16="http://schemas.microsoft.com/office/drawing/2014/main" xmlns="" id="{F11C0B98-CDD4-6CA2-96B9-91BB7BF7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45" name="AutoShape 4">
            <a:extLst>
              <a:ext uri="{FF2B5EF4-FFF2-40B4-BE49-F238E27FC236}">
                <a16:creationId xmlns:a16="http://schemas.microsoft.com/office/drawing/2014/main" xmlns="" id="{CB470E0B-4088-157D-BEBF-C0F7BE855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46" name="AutoShape 5">
            <a:extLst>
              <a:ext uri="{FF2B5EF4-FFF2-40B4-BE49-F238E27FC236}">
                <a16:creationId xmlns:a16="http://schemas.microsoft.com/office/drawing/2014/main" xmlns="" id="{15B92315-D690-AD8F-C178-B04273FFD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47" name="AutoShape 6">
            <a:extLst>
              <a:ext uri="{FF2B5EF4-FFF2-40B4-BE49-F238E27FC236}">
                <a16:creationId xmlns:a16="http://schemas.microsoft.com/office/drawing/2014/main" xmlns="" id="{7DBBAF0E-785B-7E99-276C-A6AA400F2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48" name="AutoShape 7">
            <a:extLst>
              <a:ext uri="{FF2B5EF4-FFF2-40B4-BE49-F238E27FC236}">
                <a16:creationId xmlns:a16="http://schemas.microsoft.com/office/drawing/2014/main" xmlns="" id="{430DF356-C096-E8B1-AA07-DA98DFE92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49" name="AutoShape 8">
            <a:extLst>
              <a:ext uri="{FF2B5EF4-FFF2-40B4-BE49-F238E27FC236}">
                <a16:creationId xmlns:a16="http://schemas.microsoft.com/office/drawing/2014/main" xmlns="" id="{29664738-21D8-5085-35ED-96D3A140C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50" name="AutoShape 9">
            <a:extLst>
              <a:ext uri="{FF2B5EF4-FFF2-40B4-BE49-F238E27FC236}">
                <a16:creationId xmlns:a16="http://schemas.microsoft.com/office/drawing/2014/main" xmlns="" id="{EBD8E491-8FAF-C855-F13F-8D4253141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51" name="AutoShape 10">
            <a:extLst>
              <a:ext uri="{FF2B5EF4-FFF2-40B4-BE49-F238E27FC236}">
                <a16:creationId xmlns:a16="http://schemas.microsoft.com/office/drawing/2014/main" xmlns="" id="{CBAA596B-837B-0FC8-EF58-FCEEB8214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52" name="AutoShape 11">
            <a:extLst>
              <a:ext uri="{FF2B5EF4-FFF2-40B4-BE49-F238E27FC236}">
                <a16:creationId xmlns:a16="http://schemas.microsoft.com/office/drawing/2014/main" xmlns="" id="{E8A66ECB-E842-0B03-3B88-206FBF987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1453" name="Rectangle 12">
            <a:extLst>
              <a:ext uri="{FF2B5EF4-FFF2-40B4-BE49-F238E27FC236}">
                <a16:creationId xmlns:a16="http://schemas.microsoft.com/office/drawing/2014/main" xmlns="" id="{95225A19-6A2D-9093-5CC0-827E9F65F2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75788" cy="1247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61" name="Rectangle 13">
            <a:extLst>
              <a:ext uri="{FF2B5EF4-FFF2-40B4-BE49-F238E27FC236}">
                <a16:creationId xmlns:a16="http://schemas.microsoft.com/office/drawing/2014/main" xmlns="" id="{60A60BD8-5B8D-1C04-5590-20469B8D319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735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2341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>
            <a:extLst>
              <a:ext uri="{FF2B5EF4-FFF2-40B4-BE49-F238E27FC236}">
                <a16:creationId xmlns:a16="http://schemas.microsoft.com/office/drawing/2014/main" xmlns="" id="{37CAAA76-604C-3696-A859-AEBE0C9CA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xmlns="" id="{EC0E38F7-3BFE-42EF-4912-59735CB31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xmlns="" id="{05CF489A-0F24-38D4-E409-B2FE8482E8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xmlns="" id="{E78CA34F-0932-CA64-8106-6D92F05CB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xmlns="" id="{650CAD6F-A3B1-EC28-FC57-C09F8F8A1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xmlns="" id="{DD174772-32BA-7D46-0FFB-7534682C6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>
            <a:extLst>
              <a:ext uri="{FF2B5EF4-FFF2-40B4-BE49-F238E27FC236}">
                <a16:creationId xmlns:a16="http://schemas.microsoft.com/office/drawing/2014/main" xmlns="" id="{2A3303EA-EB1F-A6F4-091F-521E143CF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xmlns="" id="{48EAAC22-9993-74EC-C1EA-05ADED8C8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>
            <a:extLst>
              <a:ext uri="{FF2B5EF4-FFF2-40B4-BE49-F238E27FC236}">
                <a16:creationId xmlns:a16="http://schemas.microsoft.com/office/drawing/2014/main" xmlns="" id="{78A2243A-89FC-294C-1B5D-FAEB373E5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xmlns="" id="{A5352EA2-D7AB-2ABC-F609-5AFABACB5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>
            <a:extLst>
              <a:ext uri="{FF2B5EF4-FFF2-40B4-BE49-F238E27FC236}">
                <a16:creationId xmlns:a16="http://schemas.microsoft.com/office/drawing/2014/main" xmlns="" id="{1F57BD0B-FF34-CEC9-0ABE-6CE70AA24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8950" y="-11796713"/>
            <a:ext cx="22190075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xmlns="" id="{E9CCE866-85BE-E6A7-1B97-FC74C3C02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>
            <a:extLst>
              <a:ext uri="{FF2B5EF4-FFF2-40B4-BE49-F238E27FC236}">
                <a16:creationId xmlns:a16="http://schemas.microsoft.com/office/drawing/2014/main" xmlns="" id="{1F57BD0B-FF34-CEC9-0ABE-6CE70AA24A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8950" y="-11796713"/>
            <a:ext cx="22190075" cy="124825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xmlns="" id="{E9CCE866-85BE-E6A7-1B97-FC74C3C02D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5288" cy="410368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>
            <a:extLst>
              <a:ext uri="{FF2B5EF4-FFF2-40B4-BE49-F238E27FC236}">
                <a16:creationId xmlns:a16="http://schemas.microsoft.com/office/drawing/2014/main" xmlns="" id="{F6FEB504-D048-18FF-B9F0-E47568A9ED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7363" y="-11796713"/>
            <a:ext cx="22183726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xmlns="" id="{FD8B0F24-D54B-B8AB-91CB-450B66668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595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>
            <a:extLst>
              <a:ext uri="{FF2B5EF4-FFF2-40B4-BE49-F238E27FC236}">
                <a16:creationId xmlns:a16="http://schemas.microsoft.com/office/drawing/2014/main" xmlns="" id="{F6FEB504-D048-18FF-B9F0-E47568A9ED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7363" y="-11796713"/>
            <a:ext cx="22183726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xmlns="" id="{FD8B0F24-D54B-B8AB-91CB-450B66668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>
            <a:extLst>
              <a:ext uri="{FF2B5EF4-FFF2-40B4-BE49-F238E27FC236}">
                <a16:creationId xmlns:a16="http://schemas.microsoft.com/office/drawing/2014/main" xmlns="" id="{274DDC44-8E93-0F20-EEC2-7F04DC3AD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xmlns="" id="{7D8C3500-D8F0-C303-97A6-DABDD0CF7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>
            <a:extLst>
              <a:ext uri="{FF2B5EF4-FFF2-40B4-BE49-F238E27FC236}">
                <a16:creationId xmlns:a16="http://schemas.microsoft.com/office/drawing/2014/main" xmlns="" id="{2A8C32E4-0B0B-1F36-8720-C4CC717CD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xmlns="" id="{9D33F786-D56B-F776-D08B-CDBAC900B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>
            <a:extLst>
              <a:ext uri="{FF2B5EF4-FFF2-40B4-BE49-F238E27FC236}">
                <a16:creationId xmlns:a16="http://schemas.microsoft.com/office/drawing/2014/main" xmlns="" id="{40EADB31-07C9-9137-2F1B-D55599A352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xmlns="" id="{3AF72C55-4B65-4735-3A2E-8A80F9889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>
            <a:extLst>
              <a:ext uri="{FF2B5EF4-FFF2-40B4-BE49-F238E27FC236}">
                <a16:creationId xmlns:a16="http://schemas.microsoft.com/office/drawing/2014/main" xmlns="" id="{4529EF28-07E1-9EF2-7506-A508B4BB43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xmlns="" id="{751F4E94-89DF-1827-CBE9-3132CFF18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>
            <a:extLst>
              <a:ext uri="{FF2B5EF4-FFF2-40B4-BE49-F238E27FC236}">
                <a16:creationId xmlns:a16="http://schemas.microsoft.com/office/drawing/2014/main" xmlns="" id="{5510C6B9-B91F-B51D-FFA8-F73A9628DE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xmlns="" id="{07D6CB24-81A4-33D3-16BA-F10D6E8FD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>
            <a:extLst>
              <a:ext uri="{FF2B5EF4-FFF2-40B4-BE49-F238E27FC236}">
                <a16:creationId xmlns:a16="http://schemas.microsoft.com/office/drawing/2014/main" xmlns="" id="{B57DAC1A-4F11-7880-820B-3ED94949B1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xmlns="" id="{46E1ECDB-E9E6-2A85-CB28-D2EBA0E70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>
            <a:extLst>
              <a:ext uri="{FF2B5EF4-FFF2-40B4-BE49-F238E27FC236}">
                <a16:creationId xmlns:a16="http://schemas.microsoft.com/office/drawing/2014/main" xmlns="" id="{DD9AC4C9-0DBD-D78F-62A4-889C8DC755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xmlns="" id="{3BFC4802-2D91-29D4-436D-255AB16A1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>
            <a:extLst>
              <a:ext uri="{FF2B5EF4-FFF2-40B4-BE49-F238E27FC236}">
                <a16:creationId xmlns:a16="http://schemas.microsoft.com/office/drawing/2014/main" xmlns="" id="{DCA62E62-7516-D2F2-F982-EBFBA35B89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7363" y="-11796713"/>
            <a:ext cx="22185313" cy="124809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xmlns="" id="{EC6585AD-05F1-4393-F676-8DB5745B3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>
            <a:extLst>
              <a:ext uri="{FF2B5EF4-FFF2-40B4-BE49-F238E27FC236}">
                <a16:creationId xmlns:a16="http://schemas.microsoft.com/office/drawing/2014/main" xmlns="" id="{267070C1-E189-90F5-9DC8-524B894C0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7363" y="-11796713"/>
            <a:ext cx="22183726" cy="12479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xmlns="" id="{CA44864A-CF97-8B8F-63DB-FB503327B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2113" cy="41005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>
            <a:extLst>
              <a:ext uri="{FF2B5EF4-FFF2-40B4-BE49-F238E27FC236}">
                <a16:creationId xmlns:a16="http://schemas.microsoft.com/office/drawing/2014/main" xmlns="" id="{0092DDC1-88F5-EDEA-837B-1034DEE753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7363" y="-11796713"/>
            <a:ext cx="22185313" cy="1248092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xmlns="" id="{F8B349A4-0338-0D98-05B3-DE1C471E5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3700" cy="41021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000538" y="-11796713"/>
            <a:ext cx="22196426" cy="12485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8950" y="-11796713"/>
            <a:ext cx="22191663" cy="124841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6875" cy="4105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9F93-8461-4FD9-BF38-9475CC346BC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0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7F757-66BE-456C-8AE7-DE2880775F0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66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7F757-66BE-456C-8AE7-DE2880775F0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968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7F757-66BE-456C-8AE7-DE2880775F01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2642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7F757-66BE-456C-8AE7-DE2880775F0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282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7F757-66BE-456C-8AE7-DE2880775F01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21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7F757-66BE-456C-8AE7-DE2880775F0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400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B5EA-92FB-449E-95F3-2761CA54EE2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065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D58E-B109-4C9C-8CD6-32695923C5C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843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931-43C6-4926-B92A-B46073ABCAB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225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466-8945-470C-9B5E-CCEDBDEEE7C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2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FD49-1499-4B96-BE39-E3A7BF8F93C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6660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2C4E-BFFC-449F-903F-47C5A2FD551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334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637AC-30E1-496F-B6CA-AF4113FFBFF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411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7DF67-60C5-4AC9-9BFA-A9037A32104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931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097B-4F6F-46A8-9271-4F30532CC19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077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DDF6E-FE3A-463B-8895-CEA911B7446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022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87F757-66BE-456C-8AE7-DE2880775F0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152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gif"/><Relationship Id="rId4" Type="http://schemas.openxmlformats.org/officeDocument/2006/relationships/hyperlink" Target="http://az.lib.ru/s/steller_g_w/text_1774_opisanie_zemli_kamchatki.shtm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arpost.ru/forum/viewtopic.php?f=39&amp;t=1339&amp;p=27974#p28721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gif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3.gif"/><Relationship Id="rId4" Type="http://schemas.openxmlformats.org/officeDocument/2006/relationships/hyperlink" Target="http://ecology.gpntb.ru/EcoLes/BeringExpedition/" TargetMode="Externa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>
            <a:extLst>
              <a:ext uri="{FF2B5EF4-FFF2-40B4-BE49-F238E27FC236}">
                <a16:creationId xmlns:a16="http://schemas.microsoft.com/office/drawing/2014/main" xmlns="" id="{F4E44BE2-FCE0-6795-AF55-DF2F40937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48" y="628617"/>
            <a:ext cx="7464152" cy="30289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Великая</a:t>
            </a: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северная</a:t>
            </a: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экспедиция</a:t>
            </a: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endParaRPr lang="ru-RU" altLang="ru-RU" sz="2400" cap="all" dirty="0">
              <a:ln w="3175" cmpd="sng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(1733-1743 г.)</a:t>
            </a:r>
            <a:b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ru-RU" altLang="ru-RU" sz="2400" cap="all" dirty="0">
              <a:ln w="3175" cmpd="sng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Вторая</a:t>
            </a: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камчатская</a:t>
            </a: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экспедиция</a:t>
            </a: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Беринга</a:t>
            </a:r>
            <a:endParaRPr lang="en-US" altLang="ru-RU" sz="2400" cap="all" dirty="0">
              <a:ln w="3175" cmpd="sng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(1741-1742 </a:t>
            </a:r>
            <a:r>
              <a:rPr lang="en-US" altLang="ru-RU" sz="2400" cap="all" dirty="0" err="1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гг</a:t>
            </a:r>
            <a:r>
              <a:rPr lang="en-US" altLang="ru-RU" sz="2400" cap="all" dirty="0">
                <a:ln w="3175" cmpd="sng">
                  <a:noFill/>
                </a:ln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endParaRPr lang="en-US" altLang="ru-RU" sz="2400" cap="all" dirty="0">
              <a:ln w="3175" cmpd="sng">
                <a:noFill/>
              </a:ln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17892AC7-BF22-00F9-5F03-D619F40B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633" y="938470"/>
            <a:ext cx="4004489" cy="4656382"/>
          </a:xfrm>
          <a:prstGeom prst="rect">
            <a:avLst/>
          </a:prstGeom>
          <a:noFill/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3" name="roup 11275">
            <a:extLst>
              <a:ext uri="{FF2B5EF4-FFF2-40B4-BE49-F238E27FC236}">
                <a16:creationId xmlns:a16="http://schemas.microsoft.com/office/drawing/2014/main" xmlns="" id="{9D90646A-3E91-4348-80BF-9E37EA59EE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277" name="Straight Connector 11276">
              <a:extLst>
                <a:ext uri="{FF2B5EF4-FFF2-40B4-BE49-F238E27FC236}">
                  <a16:creationId xmlns:a16="http://schemas.microsoft.com/office/drawing/2014/main" xmlns="" id="{1195342B-FB4C-4C18-BA6A-6112A32D2D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8" name="Straight Connector 11277">
              <a:extLst>
                <a:ext uri="{FF2B5EF4-FFF2-40B4-BE49-F238E27FC236}">
                  <a16:creationId xmlns:a16="http://schemas.microsoft.com/office/drawing/2014/main" xmlns="" id="{0F8EF1C2-BF97-4134-957C-80372B5F3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9" name="Straight Connector 11278">
              <a:extLst>
                <a:ext uri="{FF2B5EF4-FFF2-40B4-BE49-F238E27FC236}">
                  <a16:creationId xmlns:a16="http://schemas.microsoft.com/office/drawing/2014/main" xmlns="" id="{BAA97DE5-C666-4369-966D-58CBE5523A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0" name="Straight Connector 11279">
              <a:extLst>
                <a:ext uri="{FF2B5EF4-FFF2-40B4-BE49-F238E27FC236}">
                  <a16:creationId xmlns:a16="http://schemas.microsoft.com/office/drawing/2014/main" xmlns="" id="{14E8B107-0B98-4A8D-A8BC-A3BF3B02D1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1" name="Straight Connector 11280">
              <a:extLst>
                <a:ext uri="{FF2B5EF4-FFF2-40B4-BE49-F238E27FC236}">
                  <a16:creationId xmlns:a16="http://schemas.microsoft.com/office/drawing/2014/main" xmlns="" id="{0C5A7D6B-04EE-4D39-83C0-48248654F4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274" name="Rectangle 11282">
            <a:extLst>
              <a:ext uri="{FF2B5EF4-FFF2-40B4-BE49-F238E27FC236}">
                <a16:creationId xmlns:a16="http://schemas.microsoft.com/office/drawing/2014/main" xmlns="" id="{928B7E9E-ECA2-4640-84EE-F559170E07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5" name="Freeform 20">
            <a:extLst>
              <a:ext uri="{FF2B5EF4-FFF2-40B4-BE49-F238E27FC236}">
                <a16:creationId xmlns:a16="http://schemas.microsoft.com/office/drawing/2014/main" xmlns="" id="{6082CE66-5259-4DD8-AF12-76B4F3F6AE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8139" y="685800"/>
            <a:ext cx="2492252" cy="1859119"/>
          </a:xfrm>
          <a:custGeom>
            <a:avLst/>
            <a:gdLst>
              <a:gd name="connsiteX0" fmla="*/ 474471 w 2492252"/>
              <a:gd name="connsiteY0" fmla="*/ 0 h 1859119"/>
              <a:gd name="connsiteX1" fmla="*/ 2492252 w 2492252"/>
              <a:gd name="connsiteY1" fmla="*/ 0 h 1859119"/>
              <a:gd name="connsiteX2" fmla="*/ 2492252 w 2492252"/>
              <a:gd name="connsiteY2" fmla="*/ 1859119 h 1859119"/>
              <a:gd name="connsiteX3" fmla="*/ 0 w 2492252"/>
              <a:gd name="connsiteY3" fmla="*/ 1859119 h 1859119"/>
              <a:gd name="connsiteX4" fmla="*/ 0 w 2492252"/>
              <a:gd name="connsiteY4" fmla="*/ 474471 h 185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252" h="1859119">
                <a:moveTo>
                  <a:pt x="474471" y="0"/>
                </a:moveTo>
                <a:lnTo>
                  <a:pt x="2492252" y="0"/>
                </a:lnTo>
                <a:lnTo>
                  <a:pt x="2492252" y="1859119"/>
                </a:lnTo>
                <a:lnTo>
                  <a:pt x="0" y="1859119"/>
                </a:lnTo>
                <a:lnTo>
                  <a:pt x="0" y="4744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849" y="852616"/>
            <a:ext cx="2072814" cy="1549429"/>
          </a:xfrm>
          <a:custGeom>
            <a:avLst/>
            <a:gdLst/>
            <a:ahLst/>
            <a:cxnLst/>
            <a:rect l="l" t="t" r="r" b="b"/>
            <a:pathLst>
              <a:path w="2164859" h="1549429">
                <a:moveTo>
                  <a:pt x="369673" y="0"/>
                </a:moveTo>
                <a:lnTo>
                  <a:pt x="2164859" y="0"/>
                </a:lnTo>
                <a:lnTo>
                  <a:pt x="2164859" y="1549429"/>
                </a:lnTo>
                <a:lnTo>
                  <a:pt x="0" y="1549429"/>
                </a:lnTo>
                <a:lnTo>
                  <a:pt x="0" y="380587"/>
                </a:lnTo>
                <a:lnTo>
                  <a:pt x="369673" y="20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2" name="Rectangle 11286">
            <a:extLst>
              <a:ext uri="{FF2B5EF4-FFF2-40B4-BE49-F238E27FC236}">
                <a16:creationId xmlns:a16="http://schemas.microsoft.com/office/drawing/2014/main" xmlns="" id="{E72EA382-DFE5-4292-9EC7-F403F413BD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4964" y="2722720"/>
            <a:ext cx="2495426" cy="301944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113" y="2968810"/>
            <a:ext cx="2167128" cy="2527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4" name="Rectangle 11288">
            <a:extLst>
              <a:ext uri="{FF2B5EF4-FFF2-40B4-BE49-F238E27FC236}">
                <a16:creationId xmlns:a16="http://schemas.microsoft.com/office/drawing/2014/main" xmlns="" id="{1BB6F701-0932-4E3E-A28E-311627AF3C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54529" y="685800"/>
            <a:ext cx="2151487" cy="322293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0444" y="881192"/>
            <a:ext cx="1819656" cy="2832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6" name="Snip Single Corner Rectangle 35">
            <a:extLst>
              <a:ext uri="{FF2B5EF4-FFF2-40B4-BE49-F238E27FC236}">
                <a16:creationId xmlns:a16="http://schemas.microsoft.com/office/drawing/2014/main" xmlns="" id="{F0CB13FA-7721-41E7-A5EB-3350A11C04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3454529" y="4067175"/>
            <a:ext cx="2151487" cy="1674988"/>
          </a:xfrm>
          <a:prstGeom prst="snip1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69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0518" y="4232585"/>
            <a:ext cx="1179507" cy="1344168"/>
          </a:xfrm>
          <a:custGeom>
            <a:avLst/>
            <a:gdLst/>
            <a:ahLst/>
            <a:cxnLst/>
            <a:rect l="l" t="t" r="r" b="b"/>
            <a:pathLst>
              <a:path w="1819656" h="1344168">
                <a:moveTo>
                  <a:pt x="0" y="0"/>
                </a:moveTo>
                <a:lnTo>
                  <a:pt x="1819656" y="0"/>
                </a:lnTo>
                <a:lnTo>
                  <a:pt x="1819656" y="1147108"/>
                </a:lnTo>
                <a:lnTo>
                  <a:pt x="1622596" y="1344168"/>
                </a:lnTo>
                <a:lnTo>
                  <a:pt x="0" y="13441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8" name="Group 11292" hidden="1">
            <a:extLst>
              <a:ext uri="{FF2B5EF4-FFF2-40B4-BE49-F238E27FC236}">
                <a16:creationId xmlns:a16="http://schemas.microsoft.com/office/drawing/2014/main" xmlns="" id="{391D6038-9F6E-482F-B9B8-245AC04259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11294" name="Straight Connector 11293">
              <a:extLst>
                <a:ext uri="{FF2B5EF4-FFF2-40B4-BE49-F238E27FC236}">
                  <a16:creationId xmlns:a16="http://schemas.microsoft.com/office/drawing/2014/main" xmlns="" id="{77ADB5C6-3744-4A25-8BFC-425E9CF828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5" name="Straight Connector 11294">
              <a:extLst>
                <a:ext uri="{FF2B5EF4-FFF2-40B4-BE49-F238E27FC236}">
                  <a16:creationId xmlns:a16="http://schemas.microsoft.com/office/drawing/2014/main" xmlns="" id="{EE8F9028-7BA0-4D6D-A96A-08E7C2824A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6" name="Straight Connector 11295">
              <a:extLst>
                <a:ext uri="{FF2B5EF4-FFF2-40B4-BE49-F238E27FC236}">
                  <a16:creationId xmlns:a16="http://schemas.microsoft.com/office/drawing/2014/main" xmlns="" id="{B162B259-D9FF-4E13-9468-6270A13BFC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7" name="Straight Connector 11296">
              <a:extLst>
                <a:ext uri="{FF2B5EF4-FFF2-40B4-BE49-F238E27FC236}">
                  <a16:creationId xmlns:a16="http://schemas.microsoft.com/office/drawing/2014/main" xmlns="" id="{56DAF972-9C3C-4238-B225-0BA7F18C27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8" name="Straight Connector 11297">
              <a:extLst>
                <a:ext uri="{FF2B5EF4-FFF2-40B4-BE49-F238E27FC236}">
                  <a16:creationId xmlns:a16="http://schemas.microsoft.com/office/drawing/2014/main" xmlns="" id="{8C731984-8F87-46EA-9FB6-19CD88F4D7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632129" y="44276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ru-RU" altLang="ru-RU" sz="44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BF66490-281C-E4FF-539F-DD8EBFAD5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462" y="435213"/>
            <a:ext cx="6067436" cy="6292492"/>
          </a:xfrm>
          <a:prstGeom prst="rect">
            <a:avLst/>
          </a:prstGeom>
          <a:solidFill>
            <a:srgbClr val="CCFFFF">
              <a:alpha val="5019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Экспедиция продлилась более 10 лет с 1733 по 1743 годы.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Стоимость  экспедиции составила более </a:t>
            </a: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360 тысяч</a:t>
            </a: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 рублей.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Маршрут экспедиции прошел по территории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38 регионов современной России, а также Казахстану, Америке и Японии</a:t>
            </a: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Путь пройденный экспедицией составил более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33 000 км</a:t>
            </a: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В состав отрядов входило более </a:t>
            </a: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500</a:t>
            </a: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 ученых, офицеров, матросов, солдат, геодезистов и других участников;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Всего в экспедиции принимало участие более </a:t>
            </a: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3000 человек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В состав экспедиции вошли русские, украинские, шведские, датские, английские, французские, немецкие участники. </a:t>
            </a:r>
          </a:p>
          <a:p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В Архангельске, Тобольске, Якутске и в Охотске для экспедиции было построено несколько специальных судов. Для обеспечения экспедиции железными изделиями под Якутском был построен </a:t>
            </a:r>
            <a:r>
              <a:rPr lang="ru-RU" altLang="ru-RU" dirty="0" err="1">
                <a:solidFill>
                  <a:schemeClr val="accent1"/>
                </a:solidFill>
                <a:cs typeface="Times New Roman" pitchFamily="16" charset="0"/>
              </a:rPr>
              <a:t>Тамгинский</a:t>
            </a: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 железоделательный завод.</a:t>
            </a:r>
          </a:p>
        </p:txBody>
      </p:sp>
    </p:spTree>
    <p:extLst>
      <p:ext uri="{BB962C8B-B14F-4D97-AF65-F5344CB8AC3E}">
        <p14:creationId xmlns:p14="http://schemas.microsoft.com/office/powerpoint/2010/main" val="24604537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1" y="1636913"/>
            <a:ext cx="11348517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233276" y="534083"/>
            <a:ext cx="116365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>
                <a:solidFill>
                  <a:schemeClr val="accent1"/>
                </a:solidFill>
                <a:latin typeface="+mj-lt"/>
                <a:cs typeface="Times New Roman" pitchFamily="16" charset="0"/>
              </a:rPr>
              <a:t>МАРШРУТЫ ВЕЛИКОЙ СЕВЕРНОЙ ЭКСПЕДИЦИИ </a:t>
            </a:r>
          </a:p>
        </p:txBody>
      </p:sp>
    </p:spTree>
    <p:extLst>
      <p:ext uri="{BB962C8B-B14F-4D97-AF65-F5344CB8AC3E}">
        <p14:creationId xmlns:p14="http://schemas.microsoft.com/office/powerpoint/2010/main" val="402234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201084" y="44450"/>
            <a:ext cx="109728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</a:pPr>
            <a:r>
              <a:rPr lang="ru-RU" altLang="ru-RU" sz="2800" b="1" dirty="0">
                <a:solidFill>
                  <a:schemeClr val="accent1"/>
                </a:solidFill>
                <a:latin typeface="+mj-lt"/>
                <a:cs typeface="Times New Roman" pitchFamily="16" charset="0"/>
              </a:rPr>
              <a:t>Двинско-Обский отряд</a:t>
            </a:r>
            <a:r>
              <a:rPr lang="en-US" altLang="ru-RU" sz="2800" b="1" dirty="0">
                <a:solidFill>
                  <a:schemeClr val="accent1"/>
                </a:solidFill>
                <a:latin typeface="+mj-lt"/>
                <a:cs typeface="Times New Roman" pitchFamily="16" charset="0"/>
              </a:rPr>
              <a:t> </a:t>
            </a:r>
            <a:r>
              <a:rPr lang="ru-RU" altLang="ru-RU" sz="2800" b="1" dirty="0">
                <a:solidFill>
                  <a:schemeClr val="accent1"/>
                </a:solidFill>
                <a:latin typeface="+mj-lt"/>
                <a:cs typeface="Times New Roman" pitchFamily="16" charset="0"/>
              </a:rPr>
              <a:t>1834-1839гг.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960439"/>
            <a:ext cx="6643737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7248128" y="615951"/>
            <a:ext cx="4704690" cy="576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ru-RU" altLang="ru-RU" sz="20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Задача: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опись участка побережья от Архангельска до устья Оби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В 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1734-1735 гг. 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неудачные попытки дойти до Обской губы (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Степан Муравьев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).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В 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1736-1737 гг.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отряд под руководством 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Степана Малыгина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на ботах «Первый» и «Второй» проделал путь от </a:t>
            </a:r>
            <a:r>
              <a:rPr lang="ru-RU" altLang="ru-RU" sz="2000" dirty="0" err="1">
                <a:solidFill>
                  <a:schemeClr val="accent1"/>
                </a:solidFill>
                <a:latin typeface="+mn-lt"/>
                <a:cs typeface="Times New Roman" pitchFamily="16" charset="0"/>
              </a:rPr>
              <a:t>Пустозерска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до Обской губы. По итогам этой экспедиции была составлена первая карта побережья Баренцева и Карского морей от Архангельска до устья Оби. Составлена карта побережья от </a:t>
            </a:r>
            <a:r>
              <a:rPr lang="ru-RU" altLang="ru-RU" sz="2000" dirty="0" err="1">
                <a:solidFill>
                  <a:schemeClr val="accent1"/>
                </a:solidFill>
                <a:latin typeface="+mn-lt"/>
                <a:cs typeface="Times New Roman" pitchFamily="16" charset="0"/>
              </a:rPr>
              <a:t>Пустозерска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до Обской губы (около 4000 км).</a:t>
            </a:r>
          </a:p>
          <a:p>
            <a:pPr eaLnBrk="1" hangingPunct="1">
              <a:spcBef>
                <a:spcPts val="700"/>
              </a:spcBef>
              <a:buClrTx/>
              <a:buFontTx/>
              <a:buNone/>
            </a:pPr>
            <a:endParaRPr lang="ru-RU" altLang="ru-RU" sz="2000" dirty="0">
              <a:solidFill>
                <a:schemeClr val="accent1"/>
              </a:solidFill>
              <a:latin typeface="+mn-lt"/>
              <a:cs typeface="Times New Roman" pitchFamily="16" charset="0"/>
            </a:endParaRPr>
          </a:p>
        </p:txBody>
      </p:sp>
      <p:sp>
        <p:nvSpPr>
          <p:cNvPr id="13318" name="Прямоугольник 4"/>
          <p:cNvSpPr>
            <a:spLocks noChangeArrowheads="1"/>
          </p:cNvSpPr>
          <p:nvPr/>
        </p:nvSpPr>
        <p:spPr bwMode="auto">
          <a:xfrm>
            <a:off x="284450" y="5321714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Красной линией обозначены походы Муравьева,</a:t>
            </a:r>
          </a:p>
          <a:p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белой пунктирной - Малыгина</a:t>
            </a:r>
          </a:p>
        </p:txBody>
      </p:sp>
    </p:spTree>
    <p:extLst>
      <p:ext uri="{BB962C8B-B14F-4D97-AF65-F5344CB8AC3E}">
        <p14:creationId xmlns:p14="http://schemas.microsoft.com/office/powerpoint/2010/main" val="1301985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609600" y="158338"/>
            <a:ext cx="10972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800" b="1" dirty="0">
                <a:solidFill>
                  <a:schemeClr val="accent1"/>
                </a:solidFill>
                <a:latin typeface="+mj-lt"/>
              </a:rPr>
              <a:t>Боты «Первый» и «Второй»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792163"/>
            <a:ext cx="5568951" cy="5930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792163"/>
            <a:ext cx="6074833" cy="590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4883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285751" y="115888"/>
            <a:ext cx="10972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dirty="0">
                <a:solidFill>
                  <a:schemeClr val="accent1"/>
                </a:solidFill>
                <a:latin typeface="+mj-lt"/>
              </a:rPr>
              <a:t>Обская губа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8" y="3289286"/>
            <a:ext cx="6985661" cy="347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1" y="4365625"/>
            <a:ext cx="4256616" cy="2395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30"/>
            <a:ext cx="72675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8" y="636588"/>
            <a:ext cx="4069118" cy="262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961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609600" y="198439"/>
            <a:ext cx="109728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</a:pPr>
            <a:r>
              <a:rPr lang="ru-RU" altLang="ru-RU" sz="28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Обско-Енисейский отряд 1734-1742 гг</a:t>
            </a:r>
            <a:r>
              <a:rPr lang="ru-RU" altLang="ru-RU" sz="2800" b="1" dirty="0">
                <a:solidFill>
                  <a:srgbClr val="000000"/>
                </a:solidFill>
                <a:latin typeface="+mn-lt"/>
                <a:cs typeface="Times New Roman" pitchFamily="16" charset="0"/>
              </a:rPr>
              <a:t>.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600056" y="1000223"/>
            <a:ext cx="5103283" cy="473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5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Задача: </a:t>
            </a:r>
            <a:r>
              <a:rPr lang="ru-RU" altLang="ru-RU" sz="24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изучение побережья от Обской губы до Енисея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Tx/>
              <a:buFontTx/>
              <a:buNone/>
            </a:pPr>
            <a:endParaRPr lang="ru-RU" altLang="ru-RU" sz="2400" dirty="0">
              <a:solidFill>
                <a:schemeClr val="accent1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lnSpc>
                <a:spcPct val="90000"/>
              </a:lnSpc>
              <a:spcBef>
                <a:spcPts val="650"/>
              </a:spcBef>
            </a:pP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1734-1737 гг.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, под руководством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Дмитрия Овцына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отряд описал и нанес на карту восточный берег Обской губы, </a:t>
            </a:r>
            <a:r>
              <a:rPr lang="ru-RU" altLang="ru-RU" sz="2000" dirty="0" err="1">
                <a:solidFill>
                  <a:schemeClr val="accent1"/>
                </a:solidFill>
                <a:latin typeface="+mn-lt"/>
                <a:cs typeface="Times New Roman" pitchFamily="16" charset="0"/>
              </a:rPr>
              <a:t>Тазовскую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и Енисейскую губу, берега Енисея и Оби</a:t>
            </a:r>
          </a:p>
          <a:p>
            <a:pPr eaLnBrk="1" hangingPunct="1">
              <a:lnSpc>
                <a:spcPct val="90000"/>
              </a:lnSpc>
              <a:spcBef>
                <a:spcPts val="650"/>
              </a:spcBef>
            </a:pPr>
            <a:endParaRPr lang="ru-RU" altLang="ru-RU" sz="2000" dirty="0">
              <a:solidFill>
                <a:schemeClr val="accent1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lnSpc>
                <a:spcPct val="90000"/>
              </a:lnSpc>
              <a:spcBef>
                <a:spcPts val="650"/>
              </a:spcBef>
              <a:buClrTx/>
              <a:buFontTx/>
              <a:buNone/>
            </a:pP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В 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1737-1742 гг</a:t>
            </a:r>
            <a:r>
              <a:rPr lang="ru-RU" altLang="ru-RU" sz="20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. 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отряд возглавлял 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Федор Минин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. Изучен и описан западный берег полуострова Таймыр, а также ряд островов.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765176"/>
            <a:ext cx="5759449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Прямоугольник 1"/>
          <p:cNvSpPr>
            <a:spLocks noChangeArrowheads="1"/>
          </p:cNvSpPr>
          <p:nvPr/>
        </p:nvSpPr>
        <p:spPr bwMode="auto">
          <a:xfrm>
            <a:off x="167217" y="5830888"/>
            <a:ext cx="6096000" cy="62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65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accent1"/>
                </a:solidFill>
              </a:rPr>
              <a:t>Красной линией обозначены походы Овцына,</a:t>
            </a:r>
          </a:p>
          <a:p>
            <a:pPr>
              <a:lnSpc>
                <a:spcPct val="90000"/>
              </a:lnSpc>
              <a:spcBef>
                <a:spcPts val="65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accent1"/>
                </a:solidFill>
              </a:rPr>
              <a:t>белой - Минина</a:t>
            </a:r>
          </a:p>
        </p:txBody>
      </p:sp>
    </p:spTree>
    <p:extLst>
      <p:ext uri="{BB962C8B-B14F-4D97-AF65-F5344CB8AC3E}">
        <p14:creationId xmlns:p14="http://schemas.microsoft.com/office/powerpoint/2010/main" val="2673050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448" y="1049544"/>
            <a:ext cx="3527425" cy="5389563"/>
          </a:xfrm>
          <a:prstGeom prst="rect">
            <a:avLst/>
          </a:prstGeo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6409" y="1049544"/>
            <a:ext cx="5448300" cy="5362575"/>
          </a:xfrm>
          <a:prstGeom prst="rect">
            <a:avLst/>
          </a:prstGeom>
        </p:spPr>
      </p:pic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1226281" y="404664"/>
            <a:ext cx="332975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Лейтенант Дмитрий Овцын</a:t>
            </a: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7161515" y="404664"/>
            <a:ext cx="3078087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 err="1">
                <a:solidFill>
                  <a:schemeClr val="tx1"/>
                </a:solidFill>
                <a:cs typeface="Times New Roman" pitchFamily="16" charset="0"/>
              </a:rPr>
              <a:t>Дубельт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-шлюпка «Тобол»</a:t>
            </a:r>
          </a:p>
        </p:txBody>
      </p:sp>
    </p:spTree>
    <p:extLst>
      <p:ext uri="{BB962C8B-B14F-4D97-AF65-F5344CB8AC3E}">
        <p14:creationId xmlns:p14="http://schemas.microsoft.com/office/powerpoint/2010/main" val="24852577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 r="1" b="1"/>
          <a:stretch/>
        </p:blipFill>
        <p:spPr bwMode="auto">
          <a:xfrm>
            <a:off x="389580" y="293709"/>
            <a:ext cx="7646640" cy="39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16642"/>
            <a:ext cx="355533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4013794"/>
            <a:ext cx="4304874" cy="252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56" y="4013794"/>
            <a:ext cx="5015800" cy="242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9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6567" y="115888"/>
            <a:ext cx="10972800" cy="62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</a:pPr>
            <a:r>
              <a:rPr lang="ru-RU" altLang="ru-RU" sz="28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Ленско-Енисейский отряд 1735-1742 гг.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574367" y="908720"/>
            <a:ext cx="546946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50"/>
              </a:spcBef>
              <a:buClrTx/>
              <a:buFontTx/>
              <a:buNone/>
            </a:pPr>
            <a:r>
              <a:rPr lang="ru-RU" altLang="ru-RU" sz="24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Задачи:</a:t>
            </a:r>
            <a:r>
              <a:rPr lang="ru-RU" altLang="ru-RU" sz="24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опись участка побережья к западу от устья Лены; отряд должен был произвести картографические съемки, промерить глубины морей и речных заливов, изучить течения и ветры</a:t>
            </a:r>
          </a:p>
          <a:p>
            <a:pPr eaLnBrk="1" hangingPunct="1">
              <a:spcBef>
                <a:spcPts val="650"/>
              </a:spcBef>
              <a:buClrTx/>
            </a:pPr>
            <a:r>
              <a:rPr lang="en-US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1735-1736 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гг.</a:t>
            </a:r>
            <a:r>
              <a:rPr lang="ru-RU" altLang="ru-RU" sz="20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–</a:t>
            </a:r>
            <a:r>
              <a:rPr lang="ru-RU" altLang="ru-RU" sz="20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неудачные попытки дойти до устья Енисея морем (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Василий Прончищев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)</a:t>
            </a:r>
          </a:p>
          <a:p>
            <a:pPr eaLnBrk="1" hangingPunct="1">
              <a:spcBef>
                <a:spcPts val="650"/>
              </a:spcBef>
              <a:buClrTx/>
              <a:buFontTx/>
              <a:buNone/>
            </a:pPr>
            <a:endParaRPr lang="ru-RU" altLang="ru-RU" sz="2400" dirty="0">
              <a:solidFill>
                <a:srgbClr val="000000"/>
              </a:solidFill>
              <a:latin typeface="+mn-lt"/>
              <a:cs typeface="Times New Roman" pitchFamily="16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744539"/>
            <a:ext cx="6051551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Прямоугольник 1"/>
          <p:cNvSpPr>
            <a:spLocks noChangeArrowheads="1"/>
          </p:cNvSpPr>
          <p:nvPr/>
        </p:nvSpPr>
        <p:spPr bwMode="auto">
          <a:xfrm>
            <a:off x="93134" y="5145089"/>
            <a:ext cx="6481233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5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Красной линией обозначены походы Василия Прончищева,</a:t>
            </a:r>
          </a:p>
          <a:p>
            <a:pPr>
              <a:spcBef>
                <a:spcPts val="65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белой – Харитона Лаптева,</a:t>
            </a:r>
          </a:p>
          <a:p>
            <a:pPr>
              <a:spcBef>
                <a:spcPts val="65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зеленой – сухопутные маршруты</a:t>
            </a:r>
          </a:p>
        </p:txBody>
      </p:sp>
      <p:sp>
        <p:nvSpPr>
          <p:cNvPr id="19463" name="Равнобедренный треугольник 2"/>
          <p:cNvSpPr>
            <a:spLocks noChangeArrowheads="1"/>
          </p:cNvSpPr>
          <p:nvPr/>
        </p:nvSpPr>
        <p:spPr bwMode="auto">
          <a:xfrm>
            <a:off x="4607984" y="1992314"/>
            <a:ext cx="287867" cy="357187"/>
          </a:xfrm>
          <a:prstGeom prst="triangle">
            <a:avLst>
              <a:gd name="adj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5122" name="Picture 2" descr="https://upload.wikimedia.org/wikipedia/commons/thumb/b/b3/Vasili_and_Tatiana_Pronchishchev.jpg/640px-Vasili_and_Tatiana_Pronchishche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53"/>
          <a:stretch/>
        </p:blipFill>
        <p:spPr bwMode="auto">
          <a:xfrm>
            <a:off x="10119267" y="4320532"/>
            <a:ext cx="1800200" cy="24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80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https://flagman-news.ru/news/4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36627"/>
            <a:ext cx="4464496" cy="33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b/b3/Vasili_and_Tatiana_Pronchishchev.jpg/640px-Vasili_and_Tatiana_Pronchishch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861048"/>
            <a:ext cx="38490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://s019.radikal.ru/i626/1211/77/1b6621111d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7" y="1718519"/>
            <a:ext cx="5743346" cy="430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214414" y="404664"/>
            <a:ext cx="5266185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Василий Прончищев и Татьяна Прончищева</a:t>
            </a:r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7478194" y="936627"/>
            <a:ext cx="3122971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 err="1">
                <a:solidFill>
                  <a:schemeClr val="tx1"/>
                </a:solidFill>
                <a:cs typeface="Times New Roman" pitchFamily="16" charset="0"/>
              </a:rPr>
              <a:t>Дубельт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-шлюпка «Якутск»</a:t>
            </a:r>
          </a:p>
        </p:txBody>
      </p:sp>
    </p:spTree>
    <p:extLst>
      <p:ext uri="{BB962C8B-B14F-4D97-AF65-F5344CB8AC3E}">
        <p14:creationId xmlns:p14="http://schemas.microsoft.com/office/powerpoint/2010/main" val="11350889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6" name="Group 7177">
            <a:extLst>
              <a:ext uri="{FF2B5EF4-FFF2-40B4-BE49-F238E27FC236}">
                <a16:creationId xmlns:a16="http://schemas.microsoft.com/office/drawing/2014/main" xmlns="" id="{E9F8AD66-CC09-4C8D-94EE-932C3785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179" name="Straight Connector 7178">
              <a:extLst>
                <a:ext uri="{FF2B5EF4-FFF2-40B4-BE49-F238E27FC236}">
                  <a16:creationId xmlns:a16="http://schemas.microsoft.com/office/drawing/2014/main" xmlns="" id="{EE364623-3F66-4AAD-94F8-C053CD4F1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0" name="Straight Connector 7179">
              <a:extLst>
                <a:ext uri="{FF2B5EF4-FFF2-40B4-BE49-F238E27FC236}">
                  <a16:creationId xmlns:a16="http://schemas.microsoft.com/office/drawing/2014/main" xmlns="" id="{07E37E17-44F9-4E44-8F2F-0E873C68E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1" name="Straight Connector 7180">
              <a:extLst>
                <a:ext uri="{FF2B5EF4-FFF2-40B4-BE49-F238E27FC236}">
                  <a16:creationId xmlns:a16="http://schemas.microsoft.com/office/drawing/2014/main" xmlns="" id="{DD327A4D-ADCE-482F-9F55-3B64D197AC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2" name="Straight Connector 7181">
              <a:extLst>
                <a:ext uri="{FF2B5EF4-FFF2-40B4-BE49-F238E27FC236}">
                  <a16:creationId xmlns:a16="http://schemas.microsoft.com/office/drawing/2014/main" xmlns="" id="{E600A8AB-CDF2-4E93-92C8-2CCB8230B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3" name="Straight Connector 7182">
              <a:extLst>
                <a:ext uri="{FF2B5EF4-FFF2-40B4-BE49-F238E27FC236}">
                  <a16:creationId xmlns:a16="http://schemas.microsoft.com/office/drawing/2014/main" xmlns="" id="{3F8EE76C-974C-43A5-806B-47687FCB9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197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335360" y="404664"/>
            <a:ext cx="11521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chemeClr val="accent1"/>
                </a:solidFill>
              </a:rPr>
              <a:t>Цель урока:</a:t>
            </a:r>
            <a:r>
              <a:rPr lang="ru-RU" dirty="0">
                <a:solidFill>
                  <a:schemeClr val="accent1"/>
                </a:solidFill>
              </a:rPr>
              <a:t> </a:t>
            </a:r>
          </a:p>
          <a:p>
            <a:pPr fontAlgn="base"/>
            <a:r>
              <a:rPr lang="ru-RU" dirty="0">
                <a:solidFill>
                  <a:schemeClr val="accent1"/>
                </a:solidFill>
              </a:rPr>
              <a:t>составить цельное представление об истории освоения землепроходцами восточных земель российской империи, ее природе, населении, растительным и животном мире.</a:t>
            </a:r>
          </a:p>
          <a:p>
            <a:pPr fontAlgn="base"/>
            <a:endParaRPr lang="ru-RU" dirty="0">
              <a:solidFill>
                <a:schemeClr val="accent1"/>
              </a:solidFill>
            </a:endParaRPr>
          </a:p>
          <a:p>
            <a:pPr fontAlgn="base"/>
            <a:r>
              <a:rPr lang="ru-RU" b="1" dirty="0">
                <a:solidFill>
                  <a:schemeClr val="accent1"/>
                </a:solidFill>
              </a:rPr>
              <a:t>Задачи урока:</a:t>
            </a:r>
            <a:endParaRPr lang="ru-RU" dirty="0">
              <a:solidFill>
                <a:schemeClr val="accent1"/>
              </a:solidFill>
            </a:endParaRPr>
          </a:p>
          <a:p>
            <a:pPr marL="285750" lvl="0" indent="-285750" fontAlgn="base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подробнее ознакомиться с историей изучения и освоения Сибири и Дальнего Востока;</a:t>
            </a:r>
          </a:p>
          <a:p>
            <a:pPr marL="285750" lvl="0" indent="-285750" fontAlgn="base">
              <a:buFont typeface="Courier New" panose="02070309020205020404" pitchFamily="49" charset="0"/>
              <a:buChar char="o"/>
            </a:pPr>
            <a:r>
              <a:rPr lang="ru-RU" dirty="0">
                <a:solidFill>
                  <a:schemeClr val="accent1"/>
                </a:solidFill>
              </a:rPr>
              <a:t>сравнить состояние природных богатств Командорских островов в </a:t>
            </a:r>
            <a:r>
              <a:rPr lang="en-US" dirty="0">
                <a:solidFill>
                  <a:schemeClr val="accent1"/>
                </a:solidFill>
              </a:rPr>
              <a:t>XVIII</a:t>
            </a:r>
            <a:r>
              <a:rPr lang="ru-RU" dirty="0">
                <a:solidFill>
                  <a:schemeClr val="accent1"/>
                </a:solidFill>
              </a:rPr>
              <a:t> в. и в настоящее время.</a:t>
            </a:r>
          </a:p>
          <a:p>
            <a:pPr lvl="0" fontAlgn="base"/>
            <a:endParaRPr lang="ru-RU" dirty="0">
              <a:solidFill>
                <a:schemeClr val="accent1"/>
              </a:solidFill>
            </a:endParaRPr>
          </a:p>
          <a:p>
            <a:pPr fontAlgn="base"/>
            <a:r>
              <a:rPr lang="ru-RU" b="1" dirty="0">
                <a:solidFill>
                  <a:schemeClr val="accent1"/>
                </a:solidFill>
              </a:rPr>
              <a:t>Навыки:</a:t>
            </a:r>
            <a:endParaRPr lang="ru-RU" dirty="0">
              <a:solidFill>
                <a:schemeClr val="accent1"/>
              </a:solidFill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</a:rPr>
              <a:t>работа с историческими документами;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</a:rPr>
              <a:t>анализ тематической информации, представленной в Интернет.</a:t>
            </a:r>
          </a:p>
        </p:txBody>
      </p:sp>
      <p:pic>
        <p:nvPicPr>
          <p:cNvPr id="15" name="Picture 4" descr="https://www.rusdialog.ru/images/news/f776e723eee438f2b66917e02ddb8ed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17419" r="-188" b="43155"/>
          <a:stretch/>
        </p:blipFill>
        <p:spPr bwMode="auto">
          <a:xfrm>
            <a:off x="0" y="4280417"/>
            <a:ext cx="12214820" cy="260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4820502"/>
            <a:ext cx="12192000" cy="147002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ВЕЛИКАЯ СЕВЕРНАЯ</a:t>
            </a:r>
          </a:p>
          <a:p>
            <a:pPr algn="ctr"/>
            <a:r>
              <a:rPr lang="ru-RU" altLang="ru-RU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ЭКСПЕДИЦИЯ</a:t>
            </a:r>
          </a:p>
        </p:txBody>
      </p:sp>
    </p:spTree>
    <p:extLst>
      <p:ext uri="{BB962C8B-B14F-4D97-AF65-F5344CB8AC3E}">
        <p14:creationId xmlns:p14="http://schemas.microsoft.com/office/powerpoint/2010/main" val="2422172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4" y="3743841"/>
            <a:ext cx="2410071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09563"/>
            <a:ext cx="2536508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Прямоугольник 1"/>
          <p:cNvSpPr>
            <a:spLocks noChangeArrowheads="1"/>
          </p:cNvSpPr>
          <p:nvPr/>
        </p:nvSpPr>
        <p:spPr bwMode="auto">
          <a:xfrm>
            <a:off x="3359696" y="764704"/>
            <a:ext cx="8496944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Далее отрядом командовал </a:t>
            </a:r>
            <a:r>
              <a:rPr lang="ru-RU" altLang="ru-RU" sz="2200" b="1" i="1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Семен Челюскин</a:t>
            </a: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, который санным путем отправился с докладом к Берингу.</a:t>
            </a:r>
          </a:p>
          <a:p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Следующим командиром был назначен </a:t>
            </a:r>
            <a:r>
              <a:rPr lang="ru-RU" altLang="ru-RU" sz="2200" b="1" i="1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Харитон Лаптев</a:t>
            </a: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. </a:t>
            </a:r>
          </a:p>
          <a:p>
            <a:endParaRPr lang="ru-RU" altLang="ru-RU" sz="2200" dirty="0">
              <a:solidFill>
                <a:schemeClr val="accent1">
                  <a:lumMod val="75000"/>
                </a:schemeClr>
              </a:solidFill>
              <a:cs typeface="Times New Roman" pitchFamily="16" charset="0"/>
            </a:endParaRPr>
          </a:p>
          <a:p>
            <a:r>
              <a:rPr lang="ru-RU" altLang="ru-RU" sz="2200" b="1" i="1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1739-1740 гг</a:t>
            </a: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. отряд пробовал пробиваться вдоль берега на судах но лед не позволял это сделать.</a:t>
            </a:r>
          </a:p>
          <a:p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Лаптев принял решение начать сухопутные походы для описи Таймырского полуострова. Эту задачу летом </a:t>
            </a:r>
          </a:p>
          <a:p>
            <a:r>
              <a:rPr lang="ru-RU" altLang="ru-RU" sz="2200" b="1" i="1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1741 г.</a:t>
            </a: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 осуществили три группы, которыми руководили </a:t>
            </a:r>
            <a:r>
              <a:rPr lang="ru-RU" altLang="ru-RU" sz="2200" b="1" i="1" dirty="0">
                <a:solidFill>
                  <a:schemeClr val="accent1">
                    <a:lumMod val="75000"/>
                  </a:schemeClr>
                </a:solidFill>
                <a:cs typeface="Times New Roman" pitchFamily="16" charset="0"/>
              </a:rPr>
              <a:t>Семен Челюскин, Никифор Чекин и Харитон Лаптев</a:t>
            </a:r>
          </a:p>
        </p:txBody>
      </p:sp>
      <p:sp>
        <p:nvSpPr>
          <p:cNvPr id="22533" name="Прямоугольник 2"/>
          <p:cNvSpPr>
            <a:spLocks noChangeArrowheads="1"/>
          </p:cNvSpPr>
          <p:nvPr/>
        </p:nvSpPr>
        <p:spPr bwMode="auto">
          <a:xfrm>
            <a:off x="702311" y="6350493"/>
            <a:ext cx="2090637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Харитон Лаптев </a:t>
            </a:r>
          </a:p>
        </p:txBody>
      </p:sp>
      <p:sp>
        <p:nvSpPr>
          <p:cNvPr id="22534" name="Прямоугольник 3"/>
          <p:cNvSpPr>
            <a:spLocks noChangeArrowheads="1"/>
          </p:cNvSpPr>
          <p:nvPr/>
        </p:nvSpPr>
        <p:spPr bwMode="auto">
          <a:xfrm>
            <a:off x="637390" y="3174484"/>
            <a:ext cx="2220480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Семен Челюскин</a:t>
            </a:r>
          </a:p>
        </p:txBody>
      </p:sp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819650"/>
            <a:ext cx="292764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Прямоугольник 4"/>
          <p:cNvSpPr>
            <a:spLocks noChangeArrowheads="1"/>
          </p:cNvSpPr>
          <p:nvPr/>
        </p:nvSpPr>
        <p:spPr bwMode="auto">
          <a:xfrm>
            <a:off x="6240016" y="6363771"/>
            <a:ext cx="1906291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Мыс Челюскин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665702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зображение выглядит как природа, на открытом воздухе, небо, облако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6" r="13227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Изображение выглядит как природа, на открытом воздухе, облако, небо&#10;&#10;Автоматически созданное описа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6667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609600" y="128588"/>
            <a:ext cx="109728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53852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609600" y="274638"/>
            <a:ext cx="10972800" cy="70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</a:pPr>
            <a:r>
              <a:rPr lang="ru-RU" altLang="ru-RU" sz="24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Ленско-Колымский отряд 1735-1742 гг.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84" y="846138"/>
            <a:ext cx="5571067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197600" y="882651"/>
            <a:ext cx="5731048" cy="542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700"/>
              </a:spcBef>
              <a:buClrTx/>
              <a:defRPr/>
            </a:pPr>
            <a:r>
              <a:rPr lang="ru-RU" sz="2400" b="1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Задачи: </a:t>
            </a:r>
            <a:r>
              <a:rPr lang="ru-RU" sz="24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обследовать арктическое побережье России между Леной и Колымой. В случае выполнения этого задания отряд должен был двигаться дальше — до Камчатки, Планировалось, что экспедиция продлится два года</a:t>
            </a:r>
            <a:r>
              <a:rPr lang="ru-RU" sz="2400" dirty="0">
                <a:solidFill>
                  <a:schemeClr val="accent1"/>
                </a:solidFill>
                <a:latin typeface="+mn-lt"/>
              </a:rPr>
              <a:t>.</a:t>
            </a:r>
          </a:p>
          <a:p>
            <a:pPr>
              <a:spcBef>
                <a:spcPts val="700"/>
              </a:spcBef>
              <a:buClrTx/>
              <a:defRPr/>
            </a:pPr>
            <a:endParaRPr lang="ru-RU" sz="2400" dirty="0">
              <a:solidFill>
                <a:schemeClr val="accent1"/>
              </a:solidFill>
              <a:latin typeface="+mn-lt"/>
            </a:endParaRPr>
          </a:p>
          <a:p>
            <a:pPr>
              <a:spcBef>
                <a:spcPts val="700"/>
              </a:spcBef>
              <a:buClrTx/>
              <a:defRPr/>
            </a:pPr>
            <a:r>
              <a:rPr lang="ru-RU" sz="20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Руководили отрядом: </a:t>
            </a:r>
            <a:r>
              <a:rPr lang="ru-RU" sz="2000" b="1" i="1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Петр </a:t>
            </a:r>
            <a:r>
              <a:rPr lang="ru-RU" sz="2000" b="1" i="1" dirty="0" err="1">
                <a:solidFill>
                  <a:schemeClr val="accent1"/>
                </a:solidFill>
                <a:latin typeface="+mn-lt"/>
                <a:cs typeface="Times New Roman" pitchFamily="18" charset="0"/>
              </a:rPr>
              <a:t>Ласиниус</a:t>
            </a:r>
            <a:r>
              <a:rPr lang="ru-RU" sz="20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 (ум. 1735 г. от цинги), затем </a:t>
            </a:r>
            <a:r>
              <a:rPr lang="ru-RU" sz="2000" b="1" i="1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Дмитрий Лаптев </a:t>
            </a:r>
            <a:r>
              <a:rPr lang="ru-RU" sz="20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(</a:t>
            </a:r>
            <a:r>
              <a:rPr lang="ru-RU" sz="2000" dirty="0" err="1">
                <a:solidFill>
                  <a:schemeClr val="accent1"/>
                </a:solidFill>
                <a:latin typeface="+mn-lt"/>
                <a:cs typeface="Times New Roman" pitchFamily="18" charset="0"/>
              </a:rPr>
              <a:t>дв</a:t>
            </a:r>
            <a:r>
              <a:rPr lang="ru-RU" sz="2000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. брат Харитона Лаптева).</a:t>
            </a:r>
          </a:p>
          <a:p>
            <a:pPr marL="342900" indent="-328613">
              <a:spcBef>
                <a:spcPts val="700"/>
              </a:spcBef>
              <a:buClrTx/>
              <a:buFontTx/>
              <a:buNone/>
              <a:defRPr/>
            </a:pPr>
            <a:endParaRPr lang="ru-RU" sz="2800" dirty="0">
              <a:solidFill>
                <a:srgbClr val="111111"/>
              </a:solidFill>
              <a:latin typeface="+mn-lt"/>
            </a:endParaRPr>
          </a:p>
          <a:p>
            <a:pPr>
              <a:spcBef>
                <a:spcPts val="700"/>
              </a:spcBef>
              <a:buClrTx/>
              <a:buFontTx/>
              <a:buNone/>
              <a:defRPr/>
            </a:pPr>
            <a:endParaRPr lang="ru-RU" sz="2800" dirty="0">
              <a:solidFill>
                <a:srgbClr val="111111"/>
              </a:solidFill>
              <a:latin typeface="+mn-lt"/>
            </a:endParaRPr>
          </a:p>
        </p:txBody>
      </p:sp>
      <p:sp>
        <p:nvSpPr>
          <p:cNvPr id="24581" name="Прямоугольник 2"/>
          <p:cNvSpPr>
            <a:spLocks noChangeArrowheads="1"/>
          </p:cNvSpPr>
          <p:nvPr/>
        </p:nvSpPr>
        <p:spPr bwMode="auto">
          <a:xfrm>
            <a:off x="431800" y="5408614"/>
            <a:ext cx="4203395" cy="10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700"/>
              </a:spcBef>
              <a:buClrTx/>
            </a:pPr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Белой линией обозначен поход 1736 г.,</a:t>
            </a:r>
          </a:p>
          <a:p>
            <a:pPr>
              <a:spcBef>
                <a:spcPts val="700"/>
              </a:spcBef>
              <a:buClrTx/>
            </a:pPr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красной – 1739-1742 гг.,</a:t>
            </a:r>
          </a:p>
          <a:p>
            <a:pPr>
              <a:spcBef>
                <a:spcPts val="700"/>
              </a:spcBef>
              <a:buClrTx/>
            </a:pPr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зеленой – походы по рекам.</a:t>
            </a: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5234250" y="5590714"/>
            <a:ext cx="67215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Описано побережье от устья Лены до устья Колымы.</a:t>
            </a:r>
          </a:p>
          <a:p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(+ реки Лена, Яна, Индигирка, Колыма, Анадырь)</a:t>
            </a:r>
          </a:p>
        </p:txBody>
      </p:sp>
    </p:spTree>
    <p:extLst>
      <p:ext uri="{BB962C8B-B14F-4D97-AF65-F5344CB8AC3E}">
        <p14:creationId xmlns:p14="http://schemas.microsoft.com/office/powerpoint/2010/main" val="2654843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5" name="Rectangle 25608">
            <a:extLst>
              <a:ext uri="{FF2B5EF4-FFF2-40B4-BE49-F238E27FC236}">
                <a16:creationId xmlns:a16="http://schemas.microsoft.com/office/drawing/2014/main" xmlns="" id="{5C6ACA56-9AD4-4EE6-8F38-8C18968ACE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7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26" name="Rectangle 25610">
            <a:extLst>
              <a:ext uri="{FF2B5EF4-FFF2-40B4-BE49-F238E27FC236}">
                <a16:creationId xmlns:a16="http://schemas.microsoft.com/office/drawing/2014/main" xmlns="" id="{BE655210-4EEB-44D9-B394-6FB4139BFC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8" name="Picture 12" descr="https://trekkingmania.ru/aimages/1542/vostochno-sibirskoe-m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917" y="643467"/>
            <a:ext cx="83461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609600" y="128588"/>
            <a:ext cx="109728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90222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4007768" y="253950"/>
            <a:ext cx="7704857" cy="79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800" b="1" dirty="0">
                <a:solidFill>
                  <a:schemeClr val="accent1"/>
                </a:solidFill>
                <a:latin typeface="+mj-lt"/>
                <a:cs typeface="Times New Roman" pitchFamily="16" charset="0"/>
              </a:rPr>
              <a:t>Южный («японский») отряд (1735-1739 гг.)</a:t>
            </a:r>
            <a:endParaRPr lang="ru-RU" altLang="ru-RU" sz="32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39" y="1506342"/>
            <a:ext cx="9237133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395217"/>
            <a:ext cx="3549651" cy="5302250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97251" y="742625"/>
            <a:ext cx="3393820" cy="5847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/>
                </a:solidFill>
                <a:cs typeface="Times New Roman" pitchFamily="16" charset="0"/>
              </a:rPr>
              <a:t>Бригантина «Архангел Михаил» и </a:t>
            </a:r>
            <a:r>
              <a:rPr lang="ru-RU" altLang="ru-RU" sz="1600" dirty="0" err="1">
                <a:solidFill>
                  <a:schemeClr val="tx1"/>
                </a:solidFill>
                <a:cs typeface="Times New Roman" pitchFamily="16" charset="0"/>
              </a:rPr>
              <a:t>дубель</a:t>
            </a:r>
            <a:r>
              <a:rPr lang="ru-RU" altLang="ru-RU" sz="1600" dirty="0">
                <a:solidFill>
                  <a:schemeClr val="tx1"/>
                </a:solidFill>
                <a:cs typeface="Times New Roman" pitchFamily="16" charset="0"/>
              </a:rPr>
              <a:t>-шлюпка «Надежда»</a:t>
            </a:r>
          </a:p>
        </p:txBody>
      </p:sp>
    </p:spTree>
    <p:extLst>
      <p:ext uri="{BB962C8B-B14F-4D97-AF65-F5344CB8AC3E}">
        <p14:creationId xmlns:p14="http://schemas.microsoft.com/office/powerpoint/2010/main" val="2960295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6000751" y="177799"/>
            <a:ext cx="5738283" cy="574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FF"/>
              </a:buClr>
            </a:pP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Руководил отрядом </a:t>
            </a:r>
            <a:r>
              <a:rPr lang="ru-RU" altLang="ru-RU" sz="2000" b="1" i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Мартын </a:t>
            </a:r>
            <a:r>
              <a:rPr lang="ru-RU" altLang="ru-RU" sz="2000" b="1" i="1" dirty="0" err="1">
                <a:solidFill>
                  <a:schemeClr val="accent1"/>
                </a:solidFill>
                <a:latin typeface="+mn-lt"/>
                <a:cs typeface="Times New Roman" pitchFamily="16" charset="0"/>
              </a:rPr>
              <a:t>Шпанберг</a:t>
            </a:r>
            <a:endParaRPr lang="ru-RU" altLang="ru-RU" sz="2000" b="1" i="1" dirty="0">
              <a:solidFill>
                <a:schemeClr val="accent1"/>
              </a:solidFill>
              <a:latin typeface="+mn-lt"/>
              <a:cs typeface="Times New Roman" pitchFamily="16" charset="0"/>
            </a:endParaRPr>
          </a:p>
          <a:p>
            <a:pPr eaLnBrk="1" hangingPunct="1">
              <a:spcBef>
                <a:spcPts val="700"/>
              </a:spcBef>
              <a:buClr>
                <a:srgbClr val="FFFFFF"/>
              </a:buClr>
            </a:pPr>
            <a:r>
              <a:rPr lang="ru-RU" altLang="ru-RU" sz="20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Задачи: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плыть «ради обсервации и изыскания пути до Японии» и попутно обследовать Курильские острова. Достигнув Японии, отряд должен был ознакомиться с ее политическим строем, обследовать порты и по возможности установить мирные торговые отношения с ее жителями. </a:t>
            </a:r>
          </a:p>
          <a:p>
            <a:pPr eaLnBrk="1" hangingPunct="1">
              <a:spcBef>
                <a:spcPts val="700"/>
              </a:spcBef>
              <a:buClr>
                <a:srgbClr val="FFFFFF"/>
              </a:buClr>
            </a:pPr>
            <a:r>
              <a:rPr lang="ru-RU" altLang="ru-RU" sz="20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Итоги:</a:t>
            </a: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 получены первые данные об Охотском море и Амурском лимане, открыт и нанесен на карту ряд островов Курильской гряды, установлено действительное положение островов Японии. </a:t>
            </a:r>
          </a:p>
          <a:p>
            <a:pPr eaLnBrk="1" hangingPunct="1">
              <a:spcBef>
                <a:spcPts val="700"/>
              </a:spcBef>
              <a:buClr>
                <a:srgbClr val="FFFFFF"/>
              </a:buClr>
            </a:pPr>
            <a:r>
              <a:rPr lang="ru-RU" altLang="ru-RU" sz="2000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Всего описан 31 ранее неизвестный остров. </a:t>
            </a:r>
          </a:p>
        </p:txBody>
      </p:sp>
      <p:sp>
        <p:nvSpPr>
          <p:cNvPr id="27652" name="Прямоугольник 1"/>
          <p:cNvSpPr>
            <a:spLocks noChangeArrowheads="1"/>
          </p:cNvSpPr>
          <p:nvPr/>
        </p:nvSpPr>
        <p:spPr bwMode="auto">
          <a:xfrm>
            <a:off x="234951" y="5625802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chemeClr val="accent1"/>
                </a:solidFill>
                <a:cs typeface="Times New Roman" pitchFamily="16" charset="0"/>
              </a:rPr>
              <a:t>Одним из важнейших итогов работы отряда стало открытие морского пути из России в Японию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00" y="177800"/>
            <a:ext cx="4204865" cy="52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5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43933" y="-635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 dirty="0">
                <a:solidFill>
                  <a:schemeClr val="accent1"/>
                </a:solidFill>
                <a:latin typeface="+mn-lt"/>
              </a:rPr>
              <a:t>Отряд Беринга-</a:t>
            </a:r>
            <a:r>
              <a:rPr lang="ru-RU" altLang="ru-RU" sz="2400" b="1" dirty="0" err="1">
                <a:solidFill>
                  <a:schemeClr val="accent1"/>
                </a:solidFill>
                <a:latin typeface="+mn-lt"/>
              </a:rPr>
              <a:t>Чирикова</a:t>
            </a:r>
            <a:r>
              <a:rPr lang="ru-RU" altLang="ru-RU" sz="2400" b="1" dirty="0">
                <a:solidFill>
                  <a:schemeClr val="accent1"/>
                </a:solidFill>
                <a:latin typeface="+mn-lt"/>
              </a:rPr>
              <a:t> (1740-1742)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400" b="1" dirty="0">
                <a:solidFill>
                  <a:schemeClr val="accent1"/>
                </a:solidFill>
                <a:latin typeface="+mn-lt"/>
              </a:rPr>
              <a:t>или Вторая Камчатская экспедиция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927100"/>
            <a:ext cx="5856816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Прямоугольник 1"/>
          <p:cNvSpPr>
            <a:spLocks noChangeArrowheads="1"/>
          </p:cNvSpPr>
          <p:nvPr/>
        </p:nvSpPr>
        <p:spPr bwMode="auto">
          <a:xfrm>
            <a:off x="239185" y="4095750"/>
            <a:ext cx="6481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chemeClr val="accent1"/>
                </a:solidFill>
              </a:rPr>
              <a:t>Белой линией обозначен путь </a:t>
            </a:r>
            <a:r>
              <a:rPr lang="ru-RU" altLang="ru-RU" sz="1600" dirty="0" smtClean="0">
                <a:solidFill>
                  <a:schemeClr val="accent1"/>
                </a:solidFill>
              </a:rPr>
              <a:t>отряда В</a:t>
            </a:r>
            <a:r>
              <a:rPr lang="ru-RU" altLang="ru-RU" sz="1600" dirty="0">
                <a:solidFill>
                  <a:schemeClr val="accent1"/>
                </a:solidFill>
              </a:rPr>
              <a:t>. Беринга,</a:t>
            </a:r>
          </a:p>
          <a:p>
            <a:r>
              <a:rPr lang="ru-RU" altLang="ru-RU" sz="1600" dirty="0">
                <a:solidFill>
                  <a:schemeClr val="accent1"/>
                </a:solidFill>
              </a:rPr>
              <a:t>красной – А. И. </a:t>
            </a:r>
            <a:r>
              <a:rPr lang="ru-RU" altLang="ru-RU" sz="1600" dirty="0" err="1">
                <a:solidFill>
                  <a:schemeClr val="accent1"/>
                </a:solidFill>
              </a:rPr>
              <a:t>Чирикова</a:t>
            </a:r>
            <a:endParaRPr lang="ru-RU" altLang="ru-RU" sz="1600" dirty="0">
              <a:solidFill>
                <a:schemeClr val="accent1"/>
              </a:solidFill>
            </a:endParaRPr>
          </a:p>
        </p:txBody>
      </p:sp>
      <p:sp>
        <p:nvSpPr>
          <p:cNvPr id="28677" name="Прямоугольник 2"/>
          <p:cNvSpPr>
            <a:spLocks noChangeArrowheads="1"/>
          </p:cNvSpPr>
          <p:nvPr/>
        </p:nvSpPr>
        <p:spPr bwMode="auto">
          <a:xfrm>
            <a:off x="6384032" y="764704"/>
            <a:ext cx="550740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chemeClr val="accent1"/>
                </a:solidFill>
                <a:cs typeface="Times New Roman" pitchFamily="16" charset="0"/>
              </a:rPr>
              <a:t>Отряд </a:t>
            </a:r>
            <a:r>
              <a:rPr lang="ru-RU" altLang="ru-RU" sz="2000" b="1" i="1" dirty="0">
                <a:solidFill>
                  <a:schemeClr val="accent1"/>
                </a:solidFill>
                <a:cs typeface="Times New Roman" pitchFamily="16" charset="0"/>
              </a:rPr>
              <a:t>Беринга</a:t>
            </a:r>
            <a:r>
              <a:rPr lang="ru-RU" altLang="ru-RU" sz="2000" dirty="0">
                <a:solidFill>
                  <a:schemeClr val="accent1"/>
                </a:solidFill>
                <a:cs typeface="Times New Roman" pitchFamily="16" charset="0"/>
              </a:rPr>
              <a:t> должен был пересечь Сибирь и от Камчатки направиться к Северной Америке для исследования ее побережья и изучения быта и нравов народов, населяющих эти земли. </a:t>
            </a:r>
          </a:p>
          <a:p>
            <a:r>
              <a:rPr lang="ru-RU" altLang="ru-RU" sz="2000" dirty="0">
                <a:solidFill>
                  <a:schemeClr val="accent1"/>
                </a:solidFill>
                <a:cs typeface="Times New Roman" pitchFamily="16" charset="0"/>
              </a:rPr>
              <a:t>Для плавания к американским берегам Берингу и </a:t>
            </a:r>
            <a:r>
              <a:rPr lang="ru-RU" altLang="ru-RU" sz="2000" dirty="0" err="1">
                <a:solidFill>
                  <a:schemeClr val="accent1"/>
                </a:solidFill>
                <a:cs typeface="Times New Roman" pitchFamily="16" charset="0"/>
              </a:rPr>
              <a:t>Чирикову</a:t>
            </a:r>
            <a:r>
              <a:rPr lang="ru-RU" altLang="ru-RU" sz="2000" dirty="0">
                <a:solidFill>
                  <a:schemeClr val="accent1"/>
                </a:solidFill>
                <a:cs typeface="Times New Roman" pitchFamily="16" charset="0"/>
              </a:rPr>
              <a:t> поручалось построить два специальных судна.</a:t>
            </a: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67" y="3867151"/>
            <a:ext cx="4618567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9" name="Прямоугольник 3"/>
          <p:cNvSpPr>
            <a:spLocks noChangeArrowheads="1"/>
          </p:cNvSpPr>
          <p:nvPr/>
        </p:nvSpPr>
        <p:spPr bwMode="auto">
          <a:xfrm>
            <a:off x="143933" y="4941168"/>
            <a:ext cx="700828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solidFill>
                  <a:schemeClr val="accent1"/>
                </a:solidFill>
                <a:cs typeface="Times New Roman" pitchFamily="16" charset="0"/>
              </a:rPr>
              <a:t>В </a:t>
            </a:r>
            <a:r>
              <a:rPr lang="ru-RU" altLang="ru-RU" sz="2000" b="1" i="1" dirty="0" smtClean="0">
                <a:solidFill>
                  <a:schemeClr val="accent1"/>
                </a:solidFill>
                <a:cs typeface="Times New Roman" pitchFamily="16" charset="0"/>
              </a:rPr>
              <a:t>1743</a:t>
            </a:r>
            <a:r>
              <a:rPr lang="ru-RU" altLang="ru-RU" sz="2000" dirty="0" smtClean="0">
                <a:solidFill>
                  <a:schemeClr val="accent1"/>
                </a:solidFill>
                <a:cs typeface="Times New Roman" pitchFamily="16" charset="0"/>
              </a:rPr>
              <a:t> </a:t>
            </a:r>
            <a:r>
              <a:rPr lang="ru-RU" altLang="ru-RU" sz="2000" dirty="0">
                <a:solidFill>
                  <a:schemeClr val="accent1"/>
                </a:solidFill>
                <a:cs typeface="Times New Roman" pitchFamily="16" charset="0"/>
              </a:rPr>
              <a:t>году Сенат приостановил работу Второй Камчатской экспедиции. Открытия, сделанные участниками экспедиции, вошли в итоговую карту, составленную в 1746 г. по результатам работы Великой Северной экспедиции.</a:t>
            </a:r>
          </a:p>
        </p:txBody>
      </p:sp>
    </p:spTree>
    <p:extLst>
      <p:ext uri="{BB962C8B-B14F-4D97-AF65-F5344CB8AC3E}">
        <p14:creationId xmlns:p14="http://schemas.microsoft.com/office/powerpoint/2010/main" val="2641222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046592" y="1"/>
            <a:ext cx="10098815" cy="72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Академический отряд (1733-1746)</a:t>
            </a:r>
          </a:p>
        </p:txBody>
      </p:sp>
      <p:sp>
        <p:nvSpPr>
          <p:cNvPr id="29701" name="Прямоугольник 1"/>
          <p:cNvSpPr>
            <a:spLocks noChangeArrowheads="1"/>
          </p:cNvSpPr>
          <p:nvPr/>
        </p:nvSpPr>
        <p:spPr bwMode="auto">
          <a:xfrm>
            <a:off x="955756" y="5693395"/>
            <a:ext cx="2736305" cy="8402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Иоганн </a:t>
            </a:r>
            <a:r>
              <a:rPr lang="ru-RU" altLang="ru-RU" b="1" dirty="0" smtClean="0">
                <a:solidFill>
                  <a:schemeClr val="tx1"/>
                </a:solidFill>
                <a:cs typeface="Times New Roman" pitchFamily="16" charset="0"/>
              </a:rPr>
              <a:t>Георг </a:t>
            </a:r>
            <a:r>
              <a:rPr lang="ru-RU" altLang="ru-RU" b="1" dirty="0" err="1" smtClean="0">
                <a:solidFill>
                  <a:schemeClr val="tx1"/>
                </a:solidFill>
                <a:cs typeface="Times New Roman" pitchFamily="16" charset="0"/>
              </a:rPr>
              <a:t>Гмелин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, </a:t>
            </a:r>
            <a:r>
              <a:rPr lang="ru-RU" altLang="ru-RU" dirty="0" smtClean="0">
                <a:solidFill>
                  <a:schemeClr val="tx1"/>
                </a:solidFill>
                <a:cs typeface="Times New Roman" pitchFamily="16" charset="0"/>
              </a:rPr>
              <a:t>адъюнкт 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химии и натуральной </a:t>
            </a:r>
            <a:r>
              <a:rPr lang="ru-RU" altLang="ru-RU" dirty="0" smtClean="0">
                <a:solidFill>
                  <a:schemeClr val="tx1"/>
                </a:solidFill>
                <a:cs typeface="Times New Roman" pitchFamily="16" charset="0"/>
              </a:rPr>
              <a:t>истории</a:t>
            </a:r>
            <a:endParaRPr lang="ru-RU" altLang="ru-RU" dirty="0">
              <a:solidFill>
                <a:schemeClr val="tx1"/>
              </a:solidFill>
              <a:cs typeface="Times New Roman" pitchFamily="16" charset="0"/>
            </a:endParaRPr>
          </a:p>
        </p:txBody>
      </p:sp>
      <p:sp>
        <p:nvSpPr>
          <p:cNvPr id="29702" name="Прямоугольник 2"/>
          <p:cNvSpPr>
            <a:spLocks noChangeArrowheads="1"/>
          </p:cNvSpPr>
          <p:nvPr/>
        </p:nvSpPr>
        <p:spPr bwMode="auto">
          <a:xfrm>
            <a:off x="394524" y="3602299"/>
            <a:ext cx="3295650" cy="5909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Герхард Фридрих Миллер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, профессор истории</a:t>
            </a:r>
          </a:p>
        </p:txBody>
      </p:sp>
      <p:sp>
        <p:nvSpPr>
          <p:cNvPr id="29704" name="Прямоугольник 3"/>
          <p:cNvSpPr>
            <a:spLocks noChangeArrowheads="1"/>
          </p:cNvSpPr>
          <p:nvPr/>
        </p:nvSpPr>
        <p:spPr bwMode="auto">
          <a:xfrm>
            <a:off x="8080133" y="3269900"/>
            <a:ext cx="3898824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Георг Вильгельм </a:t>
            </a:r>
            <a:r>
              <a:rPr lang="ru-RU" altLang="ru-RU" b="1" dirty="0" err="1">
                <a:solidFill>
                  <a:schemeClr val="tx1"/>
                </a:solidFill>
                <a:cs typeface="Times New Roman" pitchFamily="16" charset="0"/>
              </a:rPr>
              <a:t>Стеллер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,</a:t>
            </a:r>
            <a:endParaRPr lang="en-US" altLang="ru-RU" dirty="0">
              <a:solidFill>
                <a:schemeClr val="tx1"/>
              </a:solidFill>
              <a:cs typeface="Times New Roman" pitchFamily="16" charset="0"/>
            </a:endParaRPr>
          </a:p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адъюнкт натуральной истории </a:t>
            </a:r>
          </a:p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Петербургской академии наук </a:t>
            </a:r>
          </a:p>
        </p:txBody>
      </p:sp>
      <p:sp>
        <p:nvSpPr>
          <p:cNvPr id="29706" name="Прямоугольник 4"/>
          <p:cNvSpPr>
            <a:spLocks noChangeArrowheads="1"/>
          </p:cNvSpPr>
          <p:nvPr/>
        </p:nvSpPr>
        <p:spPr bwMode="auto">
          <a:xfrm>
            <a:off x="8493804" y="5651845"/>
            <a:ext cx="3071481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Степан Петрович Крашенинников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,</a:t>
            </a:r>
          </a:p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студент</a:t>
            </a:r>
            <a:endParaRPr lang="ru-RU" altLang="ru-RU" dirty="0"/>
          </a:p>
        </p:txBody>
      </p:sp>
      <p:sp>
        <p:nvSpPr>
          <p:cNvPr id="29708" name="Прямоугольник 6"/>
          <p:cNvSpPr>
            <a:spLocks noChangeArrowheads="1"/>
          </p:cNvSpPr>
          <p:nvPr/>
        </p:nvSpPr>
        <p:spPr bwMode="auto">
          <a:xfrm>
            <a:off x="3976131" y="3546899"/>
            <a:ext cx="3745402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Людовик Делиль де ла </a:t>
            </a:r>
            <a:r>
              <a:rPr lang="ru-RU" altLang="ru-RU" b="1" dirty="0" err="1">
                <a:solidFill>
                  <a:schemeClr val="tx1"/>
                </a:solidFill>
                <a:cs typeface="Times New Roman" pitchFamily="16" charset="0"/>
              </a:rPr>
              <a:t>Кроер</a:t>
            </a:r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,</a:t>
            </a:r>
            <a:endParaRPr lang="en-US" altLang="ru-RU" b="1" dirty="0">
              <a:solidFill>
                <a:schemeClr val="tx1"/>
              </a:solidFill>
              <a:cs typeface="Times New Roman" pitchFamily="16" charset="0"/>
            </a:endParaRPr>
          </a:p>
          <a:p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профессор астрономии  </a:t>
            </a:r>
          </a:p>
        </p:txBody>
      </p:sp>
      <p:pic>
        <p:nvPicPr>
          <p:cNvPr id="1026" name="Picture 2" descr="https://regionalhistory.hse.ru/upload/iblock/afb/kkoboqwg9xf2gtak0nzqvajnbf83thr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56" y="601198"/>
            <a:ext cx="1904400" cy="2517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d/d5/Louis_de_l%27Isle_de_la_Croye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57" y="845134"/>
            <a:ext cx="1904400" cy="2265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proxy/05m-Xr8fdLllYvioAz3CbIMWYgwvoJRDhdtYm2JTh8hDL5a-hpNfHtVP4EsQjEf6CTxALOKPt2MGQ2hjBjLM0YS-1Z_nzB9Hvygxh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045" y="832879"/>
            <a:ext cx="1905000" cy="228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9/92/JJ_Haid_nach_WD_Majer_-_Johann_Georg_Gmelin_%28Schabkunst_1760%2C_Ausschnitt%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5"/>
          <a:stretch/>
        </p:blipFill>
        <p:spPr bwMode="auto">
          <a:xfrm>
            <a:off x="3928057" y="4366264"/>
            <a:ext cx="1904400" cy="2262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2/20/Stepan_Krasheninnikov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1"/>
          <a:stretch/>
        </p:blipFill>
        <p:spPr bwMode="auto">
          <a:xfrm>
            <a:off x="6175733" y="4366264"/>
            <a:ext cx="1904400" cy="2262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3879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75685" y="620688"/>
            <a:ext cx="11680955" cy="467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defRPr/>
            </a:pPr>
            <a:r>
              <a:rPr lang="ru-RU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Составлен план из 275 пунктов (все они были выполнены).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defRPr/>
            </a:pPr>
            <a:r>
              <a:rPr lang="ru-RU" b="1" dirty="0">
                <a:solidFill>
                  <a:schemeClr val="accent1"/>
                </a:solidFill>
                <a:latin typeface="+mn-lt"/>
                <a:cs typeface="Times New Roman" pitchFamily="16" charset="0"/>
              </a:rPr>
              <a:t>Итоги экспедиции: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-   собраны и систематизированы отчеты экспедиций;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Char char="-"/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составлена генеральная карта России и карты внутренней Сибири; 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Char char="-"/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описаны имеющиеся пути, реки, озёра и другие объекты, а также получены зарисовки </a:t>
            </a:r>
            <a:r>
              <a:rPr lang="ru-RU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чем-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  <a:defRPr/>
            </a:pPr>
            <a:r>
              <a:rPr lang="ru-RU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либо </a:t>
            </a: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замечательных местностей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-   описаны многие ранее неизвестные природные явления (полярное сияние, вечная мерзлота, большие приливы-отливы);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-    изучены полезные ископаемые, собраны коллекции минералов;</a:t>
            </a:r>
          </a:p>
          <a:p>
            <a:pPr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-    изучены вулканы (Крашенинников);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описана </a:t>
            </a: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флора  (Иоганн </a:t>
            </a:r>
            <a:r>
              <a:rPr lang="ru-RU" dirty="0" err="1">
                <a:solidFill>
                  <a:schemeClr val="accent1"/>
                </a:solidFill>
                <a:latin typeface="+mn-lt"/>
                <a:cs typeface="Times New Roman" pitchFamily="18" charset="0"/>
              </a:rPr>
              <a:t>Гмелин</a:t>
            </a: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 описал 1200 видов, из них 500 были неизвестны в </a:t>
            </a:r>
            <a:r>
              <a:rPr lang="ru-RU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Европе, </a:t>
            </a:r>
          </a:p>
          <a:p>
            <a:pPr>
              <a:defRPr/>
            </a:pPr>
            <a:r>
              <a:rPr lang="ru-RU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60 носят </a:t>
            </a: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его имя);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описана фауна (Георг </a:t>
            </a:r>
            <a:r>
              <a:rPr lang="ru-RU" dirty="0" err="1">
                <a:solidFill>
                  <a:schemeClr val="accent1"/>
                </a:solidFill>
                <a:latin typeface="+mn-lt"/>
                <a:cs typeface="Times New Roman" pitchFamily="18" charset="0"/>
              </a:rPr>
              <a:t>Стеллер</a:t>
            </a: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 описал многие виды животных);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открыты и исследованы неизвестные ранее различные сибирские древности, исследованы </a:t>
            </a:r>
            <a:endParaRPr lang="ru-RU" dirty="0" smtClean="0">
              <a:solidFill>
                <a:schemeClr val="accent1"/>
              </a:solidFill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архивы </a:t>
            </a: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сибирских городов;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solidFill>
                  <a:schemeClr val="accent1"/>
                </a:solidFill>
                <a:latin typeface="+mn-lt"/>
                <a:cs typeface="Times New Roman" pitchFamily="18" charset="0"/>
              </a:rPr>
              <a:t>изучен быт народов (Миллер, Крашенинников)</a:t>
            </a:r>
          </a:p>
        </p:txBody>
      </p:sp>
      <p:sp>
        <p:nvSpPr>
          <p:cNvPr id="30723" name="Прямоугольник 1"/>
          <p:cNvSpPr>
            <a:spLocks noChangeArrowheads="1"/>
          </p:cNvSpPr>
          <p:nvPr/>
        </p:nvSpPr>
        <p:spPr bwMode="auto">
          <a:xfrm>
            <a:off x="263352" y="5373216"/>
            <a:ext cx="11593288" cy="116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Фундаментальные труды: </a:t>
            </a: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Миллер: «История Сибири», «Описание путешествия по Сибири», «География Сибири», «Описание сибирских народов»; </a:t>
            </a:r>
            <a:r>
              <a:rPr lang="ru-RU" altLang="ru-RU" dirty="0" err="1">
                <a:solidFill>
                  <a:schemeClr val="accent1"/>
                </a:solidFill>
                <a:cs typeface="Times New Roman" pitchFamily="16" charset="0"/>
              </a:rPr>
              <a:t>Гмелин</a:t>
            </a:r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: «Сибирская флора»; Крашенинников «Описание земли Камчатки» и др.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</a:pPr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Эта экспедиция стала первой из академических экспедиций по изучению России.</a:t>
            </a:r>
          </a:p>
        </p:txBody>
      </p:sp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3320239" y="186228"/>
            <a:ext cx="555152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ClrTx/>
            </a:pPr>
            <a:r>
              <a:rPr lang="ru-RU" altLang="ru-RU" sz="2400" b="1" dirty="0">
                <a:solidFill>
                  <a:schemeClr val="accent1"/>
                </a:solidFill>
                <a:cs typeface="Times New Roman" pitchFamily="16" charset="0"/>
              </a:rPr>
              <a:t>Академический отряд (1733-1746)</a:t>
            </a:r>
          </a:p>
        </p:txBody>
      </p:sp>
    </p:spTree>
    <p:extLst>
      <p:ext uri="{BB962C8B-B14F-4D97-AF65-F5344CB8AC3E}">
        <p14:creationId xmlns:p14="http://schemas.microsoft.com/office/powerpoint/2010/main" val="637918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609600" y="116632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>
                <a:solidFill>
                  <a:schemeClr val="accent1"/>
                </a:solidFill>
                <a:latin typeface="+mj-lt"/>
              </a:rPr>
              <a:t>Итоги Великой Северной экспедиции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8696" y="1303956"/>
            <a:ext cx="12360696" cy="5581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90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3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istoric.ru/books/item/f00/s00/z0000034/pic/map01.jpg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158" y="0"/>
            <a:ext cx="9943996" cy="68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https://static.rosuchebnik.ru/upload/iblock/b31/b31330670d796a4940a56eb92150cf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08" y="11333"/>
            <a:ext cx="9562383" cy="68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9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0" y="44624"/>
            <a:ext cx="121920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200" b="1" dirty="0">
                <a:solidFill>
                  <a:schemeClr val="accent1"/>
                </a:solidFill>
                <a:latin typeface="+mj-lt"/>
                <a:cs typeface="Times New Roman" pitchFamily="16" charset="0"/>
              </a:rPr>
              <a:t>Итоги Великой Северной экспедиции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2200" b="1" dirty="0">
                <a:solidFill>
                  <a:schemeClr val="accent1"/>
                </a:solidFill>
                <a:latin typeface="+mj-lt"/>
                <a:cs typeface="Times New Roman" pitchFamily="16" charset="0"/>
              </a:rPr>
              <a:t>Генеральная карта Российской Империи (1746 г.)</a:t>
            </a:r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84" y="908224"/>
            <a:ext cx="10124716" cy="594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5432" r="24930" b="15432"/>
          <a:stretch/>
        </p:blipFill>
        <p:spPr bwMode="auto">
          <a:xfrm>
            <a:off x="-13642" y="3198374"/>
            <a:ext cx="4741489" cy="367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272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xmlns="" id="{CDDCAF19-4CC0-A09A-2E0E-F0ACF4620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738" y="685799"/>
            <a:ext cx="6159273" cy="2971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ru-RU" sz="48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Открытия отряда Беринга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D4AED72-19CC-D9FB-46D8-1B51FB5C9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4" r="13472" b="1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21" name="Straight Connector 34823">
            <a:extLst>
              <a:ext uri="{FF2B5EF4-FFF2-40B4-BE49-F238E27FC236}">
                <a16:creationId xmlns:a16="http://schemas.microsoft.com/office/drawing/2014/main" xmlns="" id="{0512F9CB-A1A0-4043-A103-F6A4B94B69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22" name="Straight Connector 34825">
            <a:extLst>
              <a:ext uri="{FF2B5EF4-FFF2-40B4-BE49-F238E27FC236}">
                <a16:creationId xmlns:a16="http://schemas.microsoft.com/office/drawing/2014/main" xmlns="" id="{ADBE6588-EE16-4389-857C-86A156D49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23" name="Straight Connector 34827">
            <a:extLst>
              <a:ext uri="{FF2B5EF4-FFF2-40B4-BE49-F238E27FC236}">
                <a16:creationId xmlns:a16="http://schemas.microsoft.com/office/drawing/2014/main" xmlns="" id="{17FD48D2-B0A7-413D-B947-AA55AC1296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25" name="Straight Connector 34829">
            <a:extLst>
              <a:ext uri="{FF2B5EF4-FFF2-40B4-BE49-F238E27FC236}">
                <a16:creationId xmlns:a16="http://schemas.microsoft.com/office/drawing/2014/main" xmlns="" id="{2BE668D0-D906-4EEE-B32F-8C028624B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27" name="Straight Connector 34831">
            <a:extLst>
              <a:ext uri="{FF2B5EF4-FFF2-40B4-BE49-F238E27FC236}">
                <a16:creationId xmlns:a16="http://schemas.microsoft.com/office/drawing/2014/main" xmlns="" id="{D1DE67A3-B8F6-4CFD-A8E0-D15200F23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29" name="Rectangle 34833">
            <a:extLst>
              <a:ext uri="{FF2B5EF4-FFF2-40B4-BE49-F238E27FC236}">
                <a16:creationId xmlns:a16="http://schemas.microsoft.com/office/drawing/2014/main" xmlns="" id="{991E317B-75E3-4171-A07A-B263C1D6DC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Text Box 1">
            <a:extLst>
              <a:ext uri="{FF2B5EF4-FFF2-40B4-BE49-F238E27FC236}">
                <a16:creationId xmlns:a16="http://schemas.microsoft.com/office/drawing/2014/main" xmlns="" id="{27B14FD3-D670-6856-D6D9-025D7AFF4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4" y="2022740"/>
            <a:ext cx="4802187" cy="1517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ru-RU" sz="4000" b="1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Пакетбот</a:t>
            </a:r>
            <a:r>
              <a:rPr lang="en-US" altLang="ru-RU" sz="4000" b="1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altLang="ru-RU" sz="4000" b="1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Святой</a:t>
            </a:r>
            <a:r>
              <a:rPr lang="en-US" altLang="ru-RU" sz="4000" b="1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4000" b="1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Петр</a:t>
            </a:r>
            <a:r>
              <a:rPr lang="en-US" altLang="ru-RU" sz="4000" b="1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sp useBgFill="1">
        <p:nvSpPr>
          <p:cNvPr id="34831" name="Snip Diagonal Corner Rectangle 6">
            <a:extLst>
              <a:ext uri="{FF2B5EF4-FFF2-40B4-BE49-F238E27FC236}">
                <a16:creationId xmlns:a16="http://schemas.microsoft.com/office/drawing/2014/main" xmlns="" id="{4A9B19C2-B29A-4924-9E7E-6FBF17F585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9" name="Picture 2" descr="Изображение выглядит как транспорт, плавсредство, парусное судно, мач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F29A2BD-82EA-D952-700F-F4CF3E2E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217" y="1451871"/>
            <a:ext cx="5450437" cy="362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4833" name="Group 34837">
            <a:extLst>
              <a:ext uri="{FF2B5EF4-FFF2-40B4-BE49-F238E27FC236}">
                <a16:creationId xmlns:a16="http://schemas.microsoft.com/office/drawing/2014/main" xmlns="" id="{34C85634-D5F5-4047-8F35-F4B1F50AB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839" name="Straight Connector 34838">
              <a:extLst>
                <a:ext uri="{FF2B5EF4-FFF2-40B4-BE49-F238E27FC236}">
                  <a16:creationId xmlns:a16="http://schemas.microsoft.com/office/drawing/2014/main" xmlns="" id="{1224BF71-948F-411D-AA79-8B2315715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40" name="Straight Connector 34839">
              <a:extLst>
                <a:ext uri="{FF2B5EF4-FFF2-40B4-BE49-F238E27FC236}">
                  <a16:creationId xmlns:a16="http://schemas.microsoft.com/office/drawing/2014/main" xmlns="" id="{434B4526-E715-4199-A597-CD757CB4A0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41" name="Straight Connector 34840">
              <a:extLst>
                <a:ext uri="{FF2B5EF4-FFF2-40B4-BE49-F238E27FC236}">
                  <a16:creationId xmlns:a16="http://schemas.microsoft.com/office/drawing/2014/main" xmlns="" id="{35E295A6-48D5-4F9E-A32C-5D87EAA5E7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42" name="Straight Connector 34841">
              <a:extLst>
                <a:ext uri="{FF2B5EF4-FFF2-40B4-BE49-F238E27FC236}">
                  <a16:creationId xmlns:a16="http://schemas.microsoft.com/office/drawing/2014/main" xmlns="" id="{E10BF5B3-9260-4D36-BB24-07BC414B9D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43" name="Straight Connector 34842">
              <a:extLst>
                <a:ext uri="{FF2B5EF4-FFF2-40B4-BE49-F238E27FC236}">
                  <a16:creationId xmlns:a16="http://schemas.microsoft.com/office/drawing/2014/main" xmlns="" id="{AAE0C886-FA2E-4E7C-BC00-8397AAEC86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4" name="Rectangle 35846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5" name="Snip Diagonal Corner Rectangle 24">
            <a:extLst>
              <a:ext uri="{FF2B5EF4-FFF2-40B4-BE49-F238E27FC236}">
                <a16:creationId xmlns:a16="http://schemas.microsoft.com/office/drawing/2014/main" xmlns="" id="{D2CF1D1B-04ED-443D-A9FE-68BF8859B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1">
            <a:extLst>
              <a:ext uri="{FF2B5EF4-FFF2-40B4-BE49-F238E27FC236}">
                <a16:creationId xmlns:a16="http://schemas.microsoft.com/office/drawing/2014/main" xmlns="" id="{1902508C-CCDC-6F4B-3483-F8727E42D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7" r="2" b="9622"/>
          <a:stretch/>
        </p:blipFill>
        <p:spPr bwMode="auto">
          <a:xfrm>
            <a:off x="792480" y="786117"/>
            <a:ext cx="1060704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7" name="Rectangle 36870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78" name="Snip Diagonal Corner Rectangle 24">
            <a:extLst>
              <a:ext uri="{FF2B5EF4-FFF2-40B4-BE49-F238E27FC236}">
                <a16:creationId xmlns:a16="http://schemas.microsoft.com/office/drawing/2014/main" xmlns="" id="{D2CF1D1B-04ED-443D-A9FE-68BF8859BD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xmlns="" id="{B1702D6C-E21A-3B28-455E-412E74F06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5" r="2" b="7114"/>
          <a:stretch/>
        </p:blipFill>
        <p:spPr bwMode="auto">
          <a:xfrm>
            <a:off x="792480" y="786117"/>
            <a:ext cx="1060704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35846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xmlns="" id="{9EF56FEF-3DF1-7CC5-EBAA-92486634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761" y="1340768"/>
            <a:ext cx="2709870" cy="32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BE814D-8E02-79D1-7D1A-15CC24A32B10}"/>
              </a:ext>
            </a:extLst>
          </p:cNvPr>
          <p:cNvSpPr txBox="1"/>
          <p:nvPr/>
        </p:nvSpPr>
        <p:spPr>
          <a:xfrm>
            <a:off x="5151094" y="4407946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hlinkClick r:id="rId4"/>
              </a:rPr>
              <a:t>http://</a:t>
            </a:r>
            <a:r>
              <a:rPr lang="en-US" alt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hlinkClick r:id="rId4"/>
              </a:rPr>
              <a:t>az.lib.ru/s/steller_g_w/text_1774_opisanie_zemli_kamchatki.shtml</a:t>
            </a:r>
            <a:r>
              <a:rPr lang="ru-RU" alt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xmlns="" id="{AA5A1A34-44F8-E644-6972-5481CAEC7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27908" y="2450505"/>
            <a:ext cx="7672748" cy="1895995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000" dirty="0" smtClean="0">
                <a:solidFill>
                  <a:schemeClr val="accent1"/>
                </a:solidFill>
              </a:rPr>
              <a:t>МАТЕРИАЛЫ </a:t>
            </a:r>
            <a:r>
              <a:rPr lang="en-US" altLang="ru-RU" sz="2000" dirty="0">
                <a:solidFill>
                  <a:schemeClr val="accent1"/>
                </a:solidFill>
              </a:rPr>
              <a:t>К ИСТОРИИ СТРАНЫ КАМЧАТКИ, ЕЕ ЖИТЕЛЕЙ, ИХ НРАВОВ, НАИМЕНОВАНИЙ, ОБРАЗА ЖИЗНИ И РАЗЛИЧНЫХ ОБЫЧАЕВ О САМОЙ СТРАНЕ КАМЧАТКЕ О РЕКАХ, ОЗЕРАХ, КЛЮЧАХ, ГОРАХ, ЛЕСАХ, РАВНИНАХ И ДИКИХ ЖИВОТНЫХ, РЫБАХ, ПТИЦАХ, РАСТЕНИЯХ СТРАНЫ КАМЧАТКИ, ОБ ИХ НАЗВАНИЯХ, НРАВАХ И СВОЙСТВАХ</a:t>
            </a:r>
          </a:p>
        </p:txBody>
      </p:sp>
      <p:sp>
        <p:nvSpPr>
          <p:cNvPr id="22" name="Прямоугольник 3"/>
          <p:cNvSpPr>
            <a:spLocks noChangeArrowheads="1"/>
          </p:cNvSpPr>
          <p:nvPr/>
        </p:nvSpPr>
        <p:spPr bwMode="auto">
          <a:xfrm>
            <a:off x="603135" y="5043840"/>
            <a:ext cx="3203121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Георг Вильгельм </a:t>
            </a:r>
            <a:r>
              <a:rPr lang="ru-RU" altLang="ru-RU" b="1" dirty="0" err="1" smtClean="0">
                <a:solidFill>
                  <a:schemeClr val="tx1"/>
                </a:solidFill>
                <a:cs typeface="Times New Roman" pitchFamily="16" charset="0"/>
              </a:rPr>
              <a:t>Стеллер</a:t>
            </a:r>
            <a:endParaRPr lang="ru-RU" altLang="ru-RU" dirty="0">
              <a:solidFill>
                <a:schemeClr val="tx1"/>
              </a:solidFill>
              <a:cs typeface="Times New Roman" pitchFamily="1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5801" y="1988840"/>
            <a:ext cx="7704855" cy="461665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r>
              <a:rPr lang="en-US" altLang="ru-RU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Стеллер</a:t>
            </a:r>
            <a:r>
              <a:rPr lang="en-US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Г. В. </a:t>
            </a:r>
            <a:r>
              <a:rPr lang="en-US" altLang="ru-RU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Описание</a:t>
            </a:r>
            <a:r>
              <a:rPr lang="en-US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ru-RU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земли</a:t>
            </a:r>
            <a:r>
              <a:rPr lang="en-US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ru-RU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Камчатки</a:t>
            </a:r>
            <a:r>
              <a:rPr lang="en-US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(1743 г.)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75341" y="4930694"/>
            <a:ext cx="1512168" cy="15121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://qrcoder.ru/code/?http%3A%2F%2Faz.lib.ru%2Fs%2Fsteller_g_w%2Ftext_1774_opisanie_zemli_kamchatki.shtml&amp;3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5043840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35846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BE814D-8E02-79D1-7D1A-15CC24A32B10}"/>
              </a:ext>
            </a:extLst>
          </p:cNvPr>
          <p:cNvSpPr txBox="1"/>
          <p:nvPr/>
        </p:nvSpPr>
        <p:spPr>
          <a:xfrm>
            <a:off x="4295800" y="2720472"/>
            <a:ext cx="759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hlinkClick r:id="rId3"/>
              </a:rPr>
              <a:t>http://</a:t>
            </a:r>
            <a:r>
              <a:rPr lang="en-US" alt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hlinkClick r:id="rId3"/>
              </a:rPr>
              <a:t>www.polarpost.ru/forum/viewtopic.php?f=39&amp;t=1339&amp;p=27974#p28721</a:t>
            </a:r>
            <a:r>
              <a:rPr lang="ru-RU" altLang="ru-RU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Прямоугольник 3"/>
          <p:cNvSpPr>
            <a:spLocks noChangeArrowheads="1"/>
          </p:cNvSpPr>
          <p:nvPr/>
        </p:nvSpPr>
        <p:spPr bwMode="auto">
          <a:xfrm>
            <a:off x="224474" y="4897567"/>
            <a:ext cx="3960441" cy="14773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1"/>
                </a:solidFill>
                <a:cs typeface="Times New Roman" pitchFamily="16" charset="0"/>
              </a:rPr>
              <a:t>Свен </a:t>
            </a:r>
            <a:r>
              <a:rPr lang="ru-RU" altLang="ru-RU" b="1" dirty="0" err="1" smtClean="0">
                <a:solidFill>
                  <a:schemeClr val="tx1"/>
                </a:solidFill>
                <a:cs typeface="Times New Roman" pitchFamily="16" charset="0"/>
              </a:rPr>
              <a:t>Ваксель</a:t>
            </a:r>
            <a:r>
              <a:rPr lang="ru-RU" altLang="ru-RU" b="1" dirty="0" smtClean="0">
                <a:solidFill>
                  <a:schemeClr val="tx1"/>
                </a:solidFill>
                <a:cs typeface="Times New Roman" pitchFamily="16" charset="0"/>
              </a:rPr>
              <a:t> </a:t>
            </a:r>
          </a:p>
          <a:p>
            <a:r>
              <a:rPr lang="ru-RU" altLang="ru-RU" dirty="0" smtClean="0">
                <a:solidFill>
                  <a:schemeClr val="tx1"/>
                </a:solidFill>
                <a:cs typeface="Times New Roman" pitchFamily="16" charset="0"/>
              </a:rPr>
              <a:t>военный 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моряк, </a:t>
            </a:r>
            <a:endParaRPr lang="ru-RU" altLang="ru-RU" dirty="0" smtClean="0">
              <a:solidFill>
                <a:schemeClr val="tx1"/>
              </a:solidFill>
              <a:cs typeface="Times New Roman" pitchFamily="16" charset="0"/>
            </a:endParaRPr>
          </a:p>
          <a:p>
            <a:r>
              <a:rPr lang="ru-RU" altLang="ru-RU" dirty="0" smtClean="0">
                <a:solidFill>
                  <a:schemeClr val="tx1"/>
                </a:solidFill>
                <a:cs typeface="Times New Roman" pitchFamily="16" charset="0"/>
              </a:rPr>
              <a:t>офицер 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русского флота, капитан 1-го ранга. </a:t>
            </a:r>
            <a:r>
              <a:rPr lang="ru-RU" altLang="ru-RU" dirty="0" smtClean="0">
                <a:solidFill>
                  <a:schemeClr val="tx1"/>
                </a:solidFill>
                <a:cs typeface="Times New Roman" pitchFamily="16" charset="0"/>
              </a:rPr>
              <a:t>Участник </a:t>
            </a:r>
            <a:r>
              <a:rPr lang="ru-RU" altLang="ru-RU" dirty="0">
                <a:solidFill>
                  <a:schemeClr val="tx1"/>
                </a:solidFill>
                <a:cs typeface="Times New Roman" pitchFamily="16" charset="0"/>
              </a:rPr>
              <a:t>Великой Северной экспедиции.</a:t>
            </a:r>
            <a:endParaRPr lang="ru-RU" altLang="ru-RU" dirty="0">
              <a:solidFill>
                <a:schemeClr val="tx1"/>
              </a:solidFill>
              <a:cs typeface="Times New Roman" pitchFamily="1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95800" y="980728"/>
            <a:ext cx="7478563" cy="156966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>
            <a:spAutoFit/>
          </a:bodyPr>
          <a:lstStyle/>
          <a:p>
            <a:r>
              <a:rPr lang="ru-RU" altLang="ru-RU" sz="24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Ваксель</a:t>
            </a:r>
            <a:r>
              <a:rPr lang="ru-RU" alt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С.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Вторая Камчатская экспедиция </a:t>
            </a:r>
            <a:r>
              <a:rPr lang="ru-RU" altLang="ru-RU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Витуса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Беринга / </a:t>
            </a:r>
            <a:r>
              <a:rPr lang="ru-RU" alt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пер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 с рук. на нем. </a:t>
            </a:r>
            <a:r>
              <a:rPr lang="ru-RU" alt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яз. Ю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 И. </a:t>
            </a:r>
            <a:r>
              <a:rPr lang="ru-RU" alt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Бронштейна, под 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ред. с пред. </a:t>
            </a:r>
            <a:r>
              <a:rPr lang="ru-RU" alt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 И. Андреева</a:t>
            </a:r>
            <a:r>
              <a:rPr lang="ru-RU" alt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 Москва : </a:t>
            </a:r>
            <a:r>
              <a:rPr lang="ru-RU" altLang="ru-RU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Главсевморпуть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</a:t>
            </a:r>
            <a:r>
              <a:rPr lang="ru-RU" altLang="ru-RU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1940. 176 </a:t>
            </a:r>
            <a:r>
              <a:rPr lang="ru-RU" altLang="ru-RU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05492" y="4880147"/>
            <a:ext cx="1512168" cy="15121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s://www.koob.ru/foto/author/208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5" y="1217665"/>
            <a:ext cx="2710800" cy="337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t="23988" r="36534" b="34223"/>
          <a:stretch/>
        </p:blipFill>
        <p:spPr bwMode="auto">
          <a:xfrm>
            <a:off x="7926932" y="3243039"/>
            <a:ext cx="3960440" cy="327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http://qrcoder.ru/code/?http%3A%2F%2Fwww.polarpost.ru%2Fforum%2Fviewtopic.php%3Ff%3D39%26t%3D1339%26p%3D27974%23p28721&amp;3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38" y="4993293"/>
            <a:ext cx="12858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019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5" name="Picture 40964">
            <a:extLst>
              <a:ext uri="{FF2B5EF4-FFF2-40B4-BE49-F238E27FC236}">
                <a16:creationId xmlns:a16="http://schemas.microsoft.com/office/drawing/2014/main" xmlns="" id="{8BFA81E1-4EF5-CA61-79B1-134A34C93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</a:blip>
          <a:srcRect t="17799" b="259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756F78-C91A-2C5D-70F0-96DC11CCA23F}"/>
              </a:ext>
            </a:extLst>
          </p:cNvPr>
          <p:cNvSpPr txBox="1"/>
          <p:nvPr/>
        </p:nvSpPr>
        <p:spPr>
          <a:xfrm>
            <a:off x="1199456" y="709118"/>
            <a:ext cx="9073008" cy="3216459"/>
          </a:xfrm>
          <a:prstGeom prst="rect">
            <a:avLst/>
          </a:prstGeom>
          <a:solidFill>
            <a:srgbClr val="76DBF4">
              <a:alpha val="23922"/>
            </a:srgbClr>
          </a:solidFill>
          <a:ln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«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самом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деле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мы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оказались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выброшенными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неизвестный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и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пустынный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остров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без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корабля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без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леса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для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постройки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другого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судна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без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провизии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с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большим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количеством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людей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последней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степени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больных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без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лекарств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или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каких-либо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средств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для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лечения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больных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без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жилья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-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выброшенными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так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сказать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под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открытое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небо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 К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тому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же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вся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земля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покрыта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снегом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впереди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предстоит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длительная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зима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с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неизбежными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сильными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морозами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у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нас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совсем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нет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дров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От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таких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тревожных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мыслей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немудрено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дойти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отчаяния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и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усомниться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в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возможности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нашего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спасения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При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подобных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обстоятельствах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оставалось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однако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ничего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другого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как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запастить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терпением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и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покориться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неизбежному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Как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перезимовать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этом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пустынном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острове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было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невозможно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придумать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и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приходилось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только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надеяться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что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те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из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нас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кому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удастся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пережить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зиму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по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наступлении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весны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найдут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какое-нибудь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средство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спасти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всех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остальных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».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DF141D28-1602-8C48-6B18-9FCEBFE6BE1F}"/>
              </a:ext>
            </a:extLst>
          </p:cNvPr>
          <p:cNvSpPr txBox="1">
            <a:spLocks noChangeArrowheads="1"/>
          </p:cNvSpPr>
          <p:nvPr/>
        </p:nvSpPr>
        <p:spPr>
          <a:xfrm>
            <a:off x="569814" y="4613742"/>
            <a:ext cx="11017224" cy="15841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800"/>
              <a:t>Ваксель С. Вторая Камчатскаяэкспедиция Витуса Беринга /</a:t>
            </a:r>
            <a:r>
              <a:rPr lang="ru-RU" altLang="ru-RU" sz="1800"/>
              <a:t> </a:t>
            </a:r>
            <a:r>
              <a:rPr lang="en-US" altLang="ru-RU" sz="1800"/>
              <a:t>Пер. с рук. на нем. яз. Ю.И.</a:t>
            </a:r>
            <a:r>
              <a:rPr lang="ru-RU" altLang="ru-RU" sz="1800"/>
              <a:t> </a:t>
            </a:r>
            <a:r>
              <a:rPr lang="en-US" altLang="ru-RU" sz="1800"/>
              <a:t>Бронштейна. Под ред. с пред.</a:t>
            </a:r>
            <a:r>
              <a:rPr lang="ru-RU" altLang="ru-RU" sz="1800"/>
              <a:t> </a:t>
            </a:r>
            <a:r>
              <a:rPr lang="en-US" altLang="ru-RU" sz="1800"/>
              <a:t>А.И. Андреева.</a:t>
            </a:r>
            <a:r>
              <a:rPr lang="ru-RU" altLang="ru-RU" sz="1800"/>
              <a:t> </a:t>
            </a:r>
            <a:r>
              <a:rPr lang="en-US" altLang="ru-RU" sz="1800"/>
              <a:t>— М.:Главсевморпуть, 1940.</a:t>
            </a:r>
            <a:r>
              <a:rPr lang="ru-RU" altLang="ru-RU" sz="1800"/>
              <a:t> </a:t>
            </a:r>
            <a:r>
              <a:rPr lang="en-US" altLang="ru-RU" sz="1800"/>
              <a:t>— 176 с.</a:t>
            </a:r>
            <a:endParaRPr lang="en-US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3262814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5" name="Picture 40964">
            <a:extLst>
              <a:ext uri="{FF2B5EF4-FFF2-40B4-BE49-F238E27FC236}">
                <a16:creationId xmlns:a16="http://schemas.microsoft.com/office/drawing/2014/main" xmlns="" id="{8BFA81E1-4EF5-CA61-79B1-134A34C93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</a:blip>
          <a:srcRect t="17799" b="25951"/>
          <a:stretch/>
        </p:blipFill>
        <p:spPr>
          <a:xfrm>
            <a:off x="-17564" y="9255"/>
            <a:ext cx="12191980" cy="6857990"/>
          </a:xfrm>
          <a:prstGeom prst="rect">
            <a:avLst/>
          </a:prstGeom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xmlns="" id="{60B595D9-EEE4-8D3C-F717-AB27ADB68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9814" y="4613742"/>
            <a:ext cx="11017224" cy="158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800" dirty="0" err="1"/>
              <a:t>Ваксель</a:t>
            </a:r>
            <a:r>
              <a:rPr lang="en-US" altLang="ru-RU" sz="1800" dirty="0"/>
              <a:t> С. </a:t>
            </a:r>
            <a:r>
              <a:rPr lang="en-US" altLang="ru-RU" sz="1800" dirty="0" err="1"/>
              <a:t>Вторая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Камчатскаяэкспедиция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Витуса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Беринга</a:t>
            </a:r>
            <a:r>
              <a:rPr lang="en-US" altLang="ru-RU" sz="1800" dirty="0"/>
              <a:t> /</a:t>
            </a:r>
            <a:r>
              <a:rPr lang="ru-RU" altLang="ru-RU" sz="1800" dirty="0"/>
              <a:t> </a:t>
            </a:r>
            <a:r>
              <a:rPr lang="en-US" altLang="ru-RU" sz="1800" dirty="0" err="1"/>
              <a:t>Пер</a:t>
            </a:r>
            <a:r>
              <a:rPr lang="en-US" altLang="ru-RU" sz="1800" dirty="0"/>
              <a:t>. с </a:t>
            </a:r>
            <a:r>
              <a:rPr lang="en-US" altLang="ru-RU" sz="1800" dirty="0" err="1"/>
              <a:t>рук</a:t>
            </a:r>
            <a:r>
              <a:rPr lang="en-US" altLang="ru-RU" sz="1800" dirty="0"/>
              <a:t>. </a:t>
            </a:r>
            <a:r>
              <a:rPr lang="en-US" altLang="ru-RU" sz="1800" dirty="0" err="1"/>
              <a:t>на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нем</a:t>
            </a:r>
            <a:r>
              <a:rPr lang="en-US" altLang="ru-RU" sz="1800" dirty="0"/>
              <a:t>. </a:t>
            </a:r>
            <a:r>
              <a:rPr lang="en-US" altLang="ru-RU" sz="1800" dirty="0" err="1"/>
              <a:t>яз</a:t>
            </a:r>
            <a:r>
              <a:rPr lang="en-US" altLang="ru-RU" sz="1800" dirty="0"/>
              <a:t>. Ю.И.</a:t>
            </a:r>
            <a:r>
              <a:rPr lang="ru-RU" altLang="ru-RU" sz="1800" dirty="0"/>
              <a:t> </a:t>
            </a:r>
            <a:r>
              <a:rPr lang="en-US" altLang="ru-RU" sz="1800" dirty="0" err="1"/>
              <a:t>Бронштейна</a:t>
            </a:r>
            <a:r>
              <a:rPr lang="en-US" altLang="ru-RU" sz="1800" dirty="0"/>
              <a:t>. </a:t>
            </a:r>
            <a:r>
              <a:rPr lang="en-US" altLang="ru-RU" sz="1800" dirty="0" err="1"/>
              <a:t>Под</a:t>
            </a:r>
            <a:r>
              <a:rPr lang="en-US" altLang="ru-RU" sz="1800" dirty="0"/>
              <a:t> </a:t>
            </a:r>
            <a:r>
              <a:rPr lang="en-US" altLang="ru-RU" sz="1800" dirty="0" err="1"/>
              <a:t>ред</a:t>
            </a:r>
            <a:r>
              <a:rPr lang="en-US" altLang="ru-RU" sz="1800" dirty="0"/>
              <a:t>. с </a:t>
            </a:r>
            <a:r>
              <a:rPr lang="en-US" altLang="ru-RU" sz="1800" dirty="0" err="1"/>
              <a:t>пред</a:t>
            </a:r>
            <a:r>
              <a:rPr lang="en-US" altLang="ru-RU" sz="1800" dirty="0"/>
              <a:t>.</a:t>
            </a:r>
            <a:r>
              <a:rPr lang="ru-RU" altLang="ru-RU" sz="1800" dirty="0"/>
              <a:t> </a:t>
            </a:r>
            <a:r>
              <a:rPr lang="en-US" altLang="ru-RU" sz="1800" dirty="0"/>
              <a:t>А.И. </a:t>
            </a:r>
            <a:r>
              <a:rPr lang="en-US" altLang="ru-RU" sz="1800" dirty="0" err="1"/>
              <a:t>Андреева</a:t>
            </a:r>
            <a:r>
              <a:rPr lang="en-US" altLang="ru-RU" sz="1800" dirty="0"/>
              <a:t>.</a:t>
            </a:r>
            <a:r>
              <a:rPr lang="ru-RU" altLang="ru-RU" sz="1800" dirty="0"/>
              <a:t> </a:t>
            </a:r>
            <a:r>
              <a:rPr lang="en-US" altLang="ru-RU" sz="1800" dirty="0"/>
              <a:t>— М.:</a:t>
            </a:r>
            <a:r>
              <a:rPr lang="en-US" altLang="ru-RU" sz="1800" dirty="0" err="1"/>
              <a:t>Главсевморпуть</a:t>
            </a:r>
            <a:r>
              <a:rPr lang="en-US" altLang="ru-RU" sz="1800" dirty="0"/>
              <a:t>, 1940.</a:t>
            </a:r>
            <a:r>
              <a:rPr lang="ru-RU" altLang="ru-RU" sz="1800" dirty="0"/>
              <a:t> </a:t>
            </a:r>
            <a:r>
              <a:rPr lang="en-US" altLang="ru-RU" sz="1800" dirty="0"/>
              <a:t>— 176 с.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DF164E-ED73-C617-C6A6-60726E7BD0FF}"/>
              </a:ext>
            </a:extLst>
          </p:cNvPr>
          <p:cNvSpPr txBox="1"/>
          <p:nvPr/>
        </p:nvSpPr>
        <p:spPr>
          <a:xfrm>
            <a:off x="1199456" y="692696"/>
            <a:ext cx="9144001" cy="2862322"/>
          </a:xfrm>
          <a:prstGeom prst="rect">
            <a:avLst/>
          </a:prstGeom>
          <a:solidFill>
            <a:srgbClr val="76DBF4">
              <a:alpha val="25098"/>
            </a:srgb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«Эпидемия цинги между тем продолжалась. Весь ноябрь и декабрь мы провели в величайших страданиях. За это время умерло около тридцати человек, не считая тех, которые скончались во время плавания и были выброшены в море. Достойно удивления вообще, что мы все не погибли в то время, так как (об этом уже упоминалось выше) большинство из нас лежали больными и были совершенно лишены средств для лечения и всего необходимого для поправки. Если бы даже все были совершенно здоровы и прибыли на место полные сил, то уже одной угрозы предстоящих жестоких страданий и испытываемых ежедневно бедствий было бы достаточно, чтобы свести нас в могилу».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52" name="Straight Connector 43015">
            <a:extLst>
              <a:ext uri="{FF2B5EF4-FFF2-40B4-BE49-F238E27FC236}">
                <a16:creationId xmlns:a16="http://schemas.microsoft.com/office/drawing/2014/main" xmlns="" id="{0512F9CB-A1A0-4043-A103-F6A4B94B69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53" name="Straight Connector 43017">
            <a:extLst>
              <a:ext uri="{FF2B5EF4-FFF2-40B4-BE49-F238E27FC236}">
                <a16:creationId xmlns:a16="http://schemas.microsoft.com/office/drawing/2014/main" xmlns="" id="{ADBE6588-EE16-4389-857C-86A156D49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54" name="Straight Connector 43019">
            <a:extLst>
              <a:ext uri="{FF2B5EF4-FFF2-40B4-BE49-F238E27FC236}">
                <a16:creationId xmlns:a16="http://schemas.microsoft.com/office/drawing/2014/main" xmlns="" id="{17FD48D2-B0A7-413D-B947-AA55AC1296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55" name="Straight Connector 43021">
            <a:extLst>
              <a:ext uri="{FF2B5EF4-FFF2-40B4-BE49-F238E27FC236}">
                <a16:creationId xmlns:a16="http://schemas.microsoft.com/office/drawing/2014/main" xmlns="" id="{2BE668D0-D906-4EEE-B32F-8C028624B8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56" name="Straight Connector 43023">
            <a:extLst>
              <a:ext uri="{FF2B5EF4-FFF2-40B4-BE49-F238E27FC236}">
                <a16:creationId xmlns:a16="http://schemas.microsoft.com/office/drawing/2014/main" xmlns="" id="{D1DE67A3-B8F6-4CFD-A8E0-D15200F231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3057" name="Rectangle 43025">
            <a:extLst>
              <a:ext uri="{FF2B5EF4-FFF2-40B4-BE49-F238E27FC236}">
                <a16:creationId xmlns:a16="http://schemas.microsoft.com/office/drawing/2014/main" xmlns="" id="{762362DE-7747-4D8B-99FA-8E36F0B15F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ext Box 1">
            <a:extLst>
              <a:ext uri="{FF2B5EF4-FFF2-40B4-BE49-F238E27FC236}">
                <a16:creationId xmlns:a16="http://schemas.microsoft.com/office/drawing/2014/main" xmlns="" id="{3B6656F5-809A-B89A-DC86-A6CDB9AA9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754" y="628617"/>
            <a:ext cx="6368858" cy="30289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ru-RU" sz="48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Крест</a:t>
            </a:r>
            <a:r>
              <a:rPr lang="en-US" altLang="ru-RU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48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altLang="ru-RU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48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могиле</a:t>
            </a:r>
            <a:r>
              <a:rPr lang="en-US" altLang="ru-RU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48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Витуса</a:t>
            </a:r>
            <a:r>
              <a:rPr lang="en-US" altLang="ru-RU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48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Беринга</a:t>
            </a:r>
            <a:r>
              <a:rPr lang="en-US" altLang="ru-RU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altLang="ru-RU" sz="48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Командорские</a:t>
            </a:r>
            <a:r>
              <a:rPr lang="en-US" altLang="ru-RU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4800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острова</a:t>
            </a:r>
            <a:r>
              <a:rPr lang="en-US" altLang="ru-RU" sz="48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xmlns="" id="{7942D828-67E3-CAF6-4008-EC67D653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529" y="628617"/>
            <a:ext cx="3785593" cy="5276088"/>
          </a:xfrm>
          <a:prstGeom prst="rect">
            <a:avLst/>
          </a:prstGeom>
          <a:noFill/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43058" name="Group 43027">
            <a:extLst>
              <a:ext uri="{FF2B5EF4-FFF2-40B4-BE49-F238E27FC236}">
                <a16:creationId xmlns:a16="http://schemas.microsoft.com/office/drawing/2014/main" xmlns="" id="{25123E6E-F713-4254-A6BF-358CC8EC6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3029" name="Straight Connector 43028">
              <a:extLst>
                <a:ext uri="{FF2B5EF4-FFF2-40B4-BE49-F238E27FC236}">
                  <a16:creationId xmlns:a16="http://schemas.microsoft.com/office/drawing/2014/main" xmlns="" id="{2F690FE0-5412-4598-8AD6-769BB36E2C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59" name="Straight Connector 43029">
              <a:extLst>
                <a:ext uri="{FF2B5EF4-FFF2-40B4-BE49-F238E27FC236}">
                  <a16:creationId xmlns:a16="http://schemas.microsoft.com/office/drawing/2014/main" xmlns="" id="{B4850BB6-6709-408E-BEFD-24DC5E3C29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1" name="Straight Connector 43030">
              <a:extLst>
                <a:ext uri="{FF2B5EF4-FFF2-40B4-BE49-F238E27FC236}">
                  <a16:creationId xmlns:a16="http://schemas.microsoft.com/office/drawing/2014/main" xmlns="" id="{4A03B410-983E-40D8-A4EA-2BB747CB00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2" name="Straight Connector 43031">
              <a:extLst>
                <a:ext uri="{FF2B5EF4-FFF2-40B4-BE49-F238E27FC236}">
                  <a16:creationId xmlns:a16="http://schemas.microsoft.com/office/drawing/2014/main" xmlns="" id="{12B92421-6A58-4A51-AB7D-B97EA85E3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33" name="Straight Connector 43032">
              <a:extLst>
                <a:ext uri="{FF2B5EF4-FFF2-40B4-BE49-F238E27FC236}">
                  <a16:creationId xmlns:a16="http://schemas.microsoft.com/office/drawing/2014/main" xmlns="" id="{9D092B0B-C6FB-4CDC-ABE8-5C817CAC69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lh6.googleusercontent.com/proxy/f1G_Ihbef_uLhp8au23Q6HOTywsOScVqmBAEp0y_StKhRsGxRIpniIZnmcLCQT3Q-VNDKsJ1f9ruteiG-Ywb5_8c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13953"/>
          <a:stretch/>
        </p:blipFill>
        <p:spPr bwMode="auto">
          <a:xfrm>
            <a:off x="9820220" y="12778"/>
            <a:ext cx="222576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dzeninfra.ru/get-zen_doc/2815454/pub_62a786c9d6061f205e4413d7_62a7872d6b3cdf7ff5c15bf2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/>
          <a:stretch/>
        </p:blipFill>
        <p:spPr bwMode="auto">
          <a:xfrm>
            <a:off x="9696400" y="2258394"/>
            <a:ext cx="2506589" cy="29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eobar.ru/wp-content/uploads/2020/10/habarov-erofej-pavlovic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/>
          <a:stretch/>
        </p:blipFill>
        <p:spPr bwMode="auto">
          <a:xfrm>
            <a:off x="9696400" y="4655999"/>
            <a:ext cx="2495022" cy="22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tatic.rosuchebnik.ru/upload/iblock/2e3/2e39f4e72a8260e9d3b50dc31a58f4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73"/>
            <a:ext cx="9696400" cy="69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18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7">
            <a:extLst>
              <a:ext uri="{FF2B5EF4-FFF2-40B4-BE49-F238E27FC236}">
                <a16:creationId xmlns:a16="http://schemas.microsoft.com/office/drawing/2014/main" xmlns="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9">
            <a:extLst>
              <a:ext uri="{FF2B5EF4-FFF2-40B4-BE49-F238E27FC236}">
                <a16:creationId xmlns:a16="http://schemas.microsoft.com/office/drawing/2014/main" xmlns="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1">
            <a:extLst>
              <a:ext uri="{FF2B5EF4-FFF2-40B4-BE49-F238E27FC236}">
                <a16:creationId xmlns:a16="http://schemas.microsoft.com/office/drawing/2014/main" xmlns="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3">
            <a:extLst>
              <a:ext uri="{FF2B5EF4-FFF2-40B4-BE49-F238E27FC236}">
                <a16:creationId xmlns:a16="http://schemas.microsoft.com/office/drawing/2014/main" xmlns="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15">
            <a:extLst>
              <a:ext uri="{FF2B5EF4-FFF2-40B4-BE49-F238E27FC236}">
                <a16:creationId xmlns:a16="http://schemas.microsoft.com/office/drawing/2014/main" xmlns="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Snip Single Corner Rectangle 17">
            <a:extLst>
              <a:ext uri="{FF2B5EF4-FFF2-40B4-BE49-F238E27FC236}">
                <a16:creationId xmlns:a16="http://schemas.microsoft.com/office/drawing/2014/main" xmlns="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5A3C1D-0364-BC3E-1F72-3700B17C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Животный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r>
              <a:rPr lang="en-US" sz="6000" dirty="0" err="1">
                <a:solidFill>
                  <a:schemeClr val="accent1"/>
                </a:solidFill>
              </a:rPr>
              <a:t>мир</a:t>
            </a:r>
            <a:r>
              <a:rPr lang="en-US" sz="6000" dirty="0">
                <a:solidFill>
                  <a:schemeClr val="accent1"/>
                </a:solidFill>
              </a:rPr>
              <a:t> </a:t>
            </a:r>
            <a:r>
              <a:rPr lang="en-US" sz="6000" dirty="0" err="1">
                <a:solidFill>
                  <a:schemeClr val="accent1"/>
                </a:solidFill>
              </a:rPr>
              <a:t>камчатки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70A357D-D393-C74F-5A78-6F531410F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4648198"/>
            <a:ext cx="7005742" cy="114300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1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45D37745-A78E-D48A-93BF-D1092743D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998756"/>
              </p:ext>
            </p:extLst>
          </p:nvPr>
        </p:nvGraphicFramePr>
        <p:xfrm>
          <a:off x="0" y="0"/>
          <a:ext cx="12192000" cy="688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76">
                  <a:extLst>
                    <a:ext uri="{9D8B030D-6E8A-4147-A177-3AD203B41FA5}">
                      <a16:colId xmlns:a16="http://schemas.microsoft.com/office/drawing/2014/main" xmlns="" val="286560477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4154185651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xmlns="" val="3928388220"/>
                    </a:ext>
                  </a:extLst>
                </a:gridCol>
                <a:gridCol w="4943872">
                  <a:extLst>
                    <a:ext uri="{9D8B030D-6E8A-4147-A177-3AD203B41FA5}">
                      <a16:colId xmlns:a16="http://schemas.microsoft.com/office/drawing/2014/main" xmlns="" val="1036009074"/>
                    </a:ext>
                  </a:extLst>
                </a:gridCol>
              </a:tblGrid>
              <a:tr h="614815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 животного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Практическая польза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Современное состояние популяции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57226522"/>
                  </a:ext>
                </a:extLst>
              </a:tr>
              <a:tr h="611192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Тюлень обыкновенный (</a:t>
                      </a:r>
                      <a:r>
                        <a:rPr lang="ru-RU" dirty="0" err="1"/>
                        <a:t>антур</a:t>
                      </a:r>
                      <a:r>
                        <a:rPr lang="ru-RU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2195058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1463103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Медновский</a:t>
                      </a:r>
                      <a:r>
                        <a:rPr lang="ru-RU" dirty="0"/>
                        <a:t> песец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6438719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Бобр (калан)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1350276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Морской лев (сивуч)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854208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Морской котик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5416035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Морская корова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3076777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Чайка, крачка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9231486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Орёл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485216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Куропатка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6410049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Баклан </a:t>
                      </a:r>
                      <a:r>
                        <a:rPr lang="ru-RU" dirty="0" err="1"/>
                        <a:t>Стеллера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4177097"/>
                  </a:ext>
                </a:extLst>
              </a:tr>
              <a:tr h="611192">
                <a:tc>
                  <a:txBody>
                    <a:bodyPr/>
                    <a:lstStyle/>
                    <a:p>
                      <a:r>
                        <a:rPr lang="ru-RU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Белоспинный альбатрос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9184584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Лосось (чавыча)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4805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63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9" name="Rectangle 5128">
            <a:extLst>
              <a:ext uri="{FF2B5EF4-FFF2-40B4-BE49-F238E27FC236}">
                <a16:creationId xmlns:a16="http://schemas.microsoft.com/office/drawing/2014/main" xmlns="" id="{C8C7AE78-B569-4E9C-8EA3-8D19B0A004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0" name="Snip Diagonal Corner Rectangle 24">
            <a:extLst>
              <a:ext uri="{FF2B5EF4-FFF2-40B4-BE49-F238E27FC236}">
                <a16:creationId xmlns:a16="http://schemas.microsoft.com/office/drawing/2014/main" xmlns="" id="{CC070D07-FDFC-499A-8004-94AE18EF3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Белоспинный альбатрос Diomedea albatrus | Красная книга России.">
            <a:extLst>
              <a:ext uri="{FF2B5EF4-FFF2-40B4-BE49-F238E27FC236}">
                <a16:creationId xmlns:a16="http://schemas.microsoft.com/office/drawing/2014/main" xmlns="" id="{69E9844A-566E-73B3-5911-CF7D3AD85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8060" b="1"/>
          <a:stretch/>
        </p:blipFill>
        <p:spPr bwMode="auto"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Осенняя куропатка. ФотоКaмчатка — Камчатка в фотографиях.">
            <a:extLst>
              <a:ext uri="{FF2B5EF4-FFF2-40B4-BE49-F238E27FC236}">
                <a16:creationId xmlns:a16="http://schemas.microsoft.com/office/drawing/2014/main" xmlns="" id="{F9E486FC-CE2A-DAD0-5912-83BD48083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r="4352" b="2"/>
          <a:stretch/>
        </p:blipFill>
        <p:spPr bwMode="auto"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38F459-0F0B-CB22-A1FC-4255D5F5032F}"/>
              </a:ext>
            </a:extLst>
          </p:cNvPr>
          <p:cNvSpPr txBox="1"/>
          <p:nvPr/>
        </p:nvSpPr>
        <p:spPr>
          <a:xfrm>
            <a:off x="1870501" y="6052612"/>
            <a:ext cx="3063659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Белоспинный альбатрос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F38ADD-76B6-ED05-A689-30CF80C4433D}"/>
              </a:ext>
            </a:extLst>
          </p:cNvPr>
          <p:cNvSpPr txBox="1"/>
          <p:nvPr/>
        </p:nvSpPr>
        <p:spPr>
          <a:xfrm>
            <a:off x="8085789" y="178320"/>
            <a:ext cx="140775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Куропатка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35846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Белоголовый орлан — Википе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8"/>
          <a:stretch/>
        </p:blipFill>
        <p:spPr bwMode="auto">
          <a:xfrm>
            <a:off x="6743055" y="44624"/>
            <a:ext cx="4661488" cy="310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Калан в Красной книге России - где обитает северный кала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720"/>
          <a:stretch/>
        </p:blipFill>
        <p:spPr bwMode="auto">
          <a:xfrm>
            <a:off x="643467" y="44624"/>
            <a:ext cx="6082711" cy="3920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Горбатый кит. ФотоКaмчатка — Камчатка в фотографиях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1" b="-3"/>
          <a:stretch/>
        </p:blipFill>
        <p:spPr bwMode="auto">
          <a:xfrm>
            <a:off x="5419264" y="3177006"/>
            <a:ext cx="6129269" cy="359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6" name="Rectangle 1034">
            <a:extLst>
              <a:ext uri="{FF2B5EF4-FFF2-40B4-BE49-F238E27FC236}">
                <a16:creationId xmlns:a16="http://schemas.microsoft.com/office/drawing/2014/main" xmlns="" id="{749FA6A2-2239-4EF2-9EB3-B1DC295FE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A071E9-4B36-C91C-01F1-11660796B134}"/>
              </a:ext>
            </a:extLst>
          </p:cNvPr>
          <p:cNvSpPr txBox="1"/>
          <p:nvPr/>
        </p:nvSpPr>
        <p:spPr>
          <a:xfrm>
            <a:off x="1794206" y="4973469"/>
            <a:ext cx="2313454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Белоголовый орёл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0D8962-3754-D0F0-218D-B31A57FCC189}"/>
              </a:ext>
            </a:extLst>
          </p:cNvPr>
          <p:cNvSpPr txBox="1"/>
          <p:nvPr/>
        </p:nvSpPr>
        <p:spPr>
          <a:xfrm>
            <a:off x="879387" y="4221088"/>
            <a:ext cx="901209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Калан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F5838D-698F-A313-810B-CE09A71CF769}"/>
              </a:ext>
            </a:extLst>
          </p:cNvPr>
          <p:cNvSpPr txBox="1"/>
          <p:nvPr/>
        </p:nvSpPr>
        <p:spPr>
          <a:xfrm>
            <a:off x="4439816" y="5733256"/>
            <a:ext cx="551754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Кит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473" name="Rectangle 62472">
            <a:extLst>
              <a:ext uri="{FF2B5EF4-FFF2-40B4-BE49-F238E27FC236}">
                <a16:creationId xmlns:a16="http://schemas.microsoft.com/office/drawing/2014/main" xmlns="" id="{C8C7AE78-B569-4E9C-8EA3-8D19B0A004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475" name="Snip Diagonal Corner Rectangle 24">
            <a:extLst>
              <a:ext uri="{FF2B5EF4-FFF2-40B4-BE49-F238E27FC236}">
                <a16:creationId xmlns:a16="http://schemas.microsoft.com/office/drawing/2014/main" xmlns="" id="{CC070D07-FDFC-499A-8004-94AE18EF3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8" name="Picture 4" descr="Северный морской котик — Википе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r="22938" b="1"/>
          <a:stretch/>
        </p:blipFill>
        <p:spPr bwMode="auto"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6" name="Picture 2" descr="На Камчатке в ближайшие годы может значительно сократиться популяция песцов  | ОБЩЕСТВО | АиФ Камчатк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7236" b="2"/>
          <a:stretch/>
        </p:blipFill>
        <p:spPr bwMode="auto"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99277D-3611-3F59-6089-F63674E5749C}"/>
              </a:ext>
            </a:extLst>
          </p:cNvPr>
          <p:cNvSpPr txBox="1"/>
          <p:nvPr/>
        </p:nvSpPr>
        <p:spPr>
          <a:xfrm>
            <a:off x="7572027" y="177440"/>
            <a:ext cx="2435282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err="1"/>
              <a:t>Медновский</a:t>
            </a:r>
            <a:r>
              <a:rPr lang="ru-RU" dirty="0"/>
              <a:t> песец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E2EF5E-FFA6-F616-4F22-9B28C6009332}"/>
              </a:ext>
            </a:extLst>
          </p:cNvPr>
          <p:cNvSpPr txBox="1"/>
          <p:nvPr/>
        </p:nvSpPr>
        <p:spPr>
          <a:xfrm>
            <a:off x="2562197" y="6132735"/>
            <a:ext cx="1680268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Морской кот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497" name="Rectangle 63496">
            <a:extLst>
              <a:ext uri="{FF2B5EF4-FFF2-40B4-BE49-F238E27FC236}">
                <a16:creationId xmlns:a16="http://schemas.microsoft.com/office/drawing/2014/main" xmlns="" id="{C8C7AE78-B569-4E9C-8EA3-8D19B0A004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9" name="Snip Diagonal Corner Rectangle 24">
            <a:extLst>
              <a:ext uri="{FF2B5EF4-FFF2-40B4-BE49-F238E27FC236}">
                <a16:creationId xmlns:a16="http://schemas.microsoft.com/office/drawing/2014/main" xmlns="" id="{CC070D07-FDFC-499A-8004-94AE18EF3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rgbClr val="FFFFFF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2" name="Picture 4" descr="Камчатская крачка / Sterna camtschatica (Pallas, 1811) / Том 3 / Птицы  Росс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 r="-1" b="3363"/>
          <a:stretch/>
        </p:blipFill>
        <p:spPr bwMode="auto">
          <a:xfrm>
            <a:off x="789096" y="781589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490693" y="0"/>
                </a:moveTo>
                <a:lnTo>
                  <a:pt x="5226470" y="0"/>
                </a:lnTo>
                <a:lnTo>
                  <a:pt x="5226470" y="4955408"/>
                </a:lnTo>
                <a:lnTo>
                  <a:pt x="0" y="4955408"/>
                </a:lnTo>
                <a:lnTo>
                  <a:pt x="0" y="48154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Камчатский сивуч (70 фото) - красивые фото и картинки pofoto.clu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0476" b="2"/>
          <a:stretch/>
        </p:blipFill>
        <p:spPr bwMode="auto">
          <a:xfrm>
            <a:off x="6176433" y="789546"/>
            <a:ext cx="5226470" cy="4955408"/>
          </a:xfrm>
          <a:custGeom>
            <a:avLst/>
            <a:gdLst/>
            <a:ahLst/>
            <a:cxnLst/>
            <a:rect l="l" t="t" r="r" b="b"/>
            <a:pathLst>
              <a:path w="5226470" h="4955408">
                <a:moveTo>
                  <a:pt x="0" y="0"/>
                </a:moveTo>
                <a:lnTo>
                  <a:pt x="5226470" y="0"/>
                </a:lnTo>
                <a:lnTo>
                  <a:pt x="5226470" y="4485508"/>
                </a:lnTo>
                <a:lnTo>
                  <a:pt x="4747647" y="4955408"/>
                </a:lnTo>
                <a:lnTo>
                  <a:pt x="0" y="4955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5EE029-1314-A900-6A0C-35E2446DBF5A}"/>
              </a:ext>
            </a:extLst>
          </p:cNvPr>
          <p:cNvSpPr txBox="1"/>
          <p:nvPr/>
        </p:nvSpPr>
        <p:spPr>
          <a:xfrm>
            <a:off x="7487068" y="177440"/>
            <a:ext cx="2605200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Сивуч (морской лев)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3FBC69-BC68-B043-CB9F-5C43E04FB256}"/>
              </a:ext>
            </a:extLst>
          </p:cNvPr>
          <p:cNvSpPr txBox="1"/>
          <p:nvPr/>
        </p:nvSpPr>
        <p:spPr>
          <a:xfrm>
            <a:off x="2187896" y="6013448"/>
            <a:ext cx="2428870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Камчатская крачка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519" name="Rectangle 64518">
            <a:extLst>
              <a:ext uri="{FF2B5EF4-FFF2-40B4-BE49-F238E27FC236}">
                <a16:creationId xmlns:a16="http://schemas.microsoft.com/office/drawing/2014/main" xmlns="" id="{43F8250A-B5BC-48E8-9E34-320C6AB61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21" name="Snip Diagonal Corner Rectangle 24">
            <a:extLst>
              <a:ext uri="{FF2B5EF4-FFF2-40B4-BE49-F238E27FC236}">
                <a16:creationId xmlns:a16="http://schemas.microsoft.com/office/drawing/2014/main" xmlns="" id="{A2829537-8D6E-4F27-8454-8F19BEA8C1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514" name="Picture 2" descr="Тюлень-цветок. ФотоКaмчатка — Камчатка в фотографиях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8" r="2" b="2255"/>
          <a:stretch/>
        </p:blipFill>
        <p:spPr bwMode="auto">
          <a:xfrm>
            <a:off x="792480" y="786117"/>
            <a:ext cx="1060704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F625C5-AAB0-8AB4-6F72-627FCC862CFD}"/>
              </a:ext>
            </a:extLst>
          </p:cNvPr>
          <p:cNvSpPr txBox="1"/>
          <p:nvPr/>
        </p:nvSpPr>
        <p:spPr>
          <a:xfrm>
            <a:off x="5146861" y="6147493"/>
            <a:ext cx="1898277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Тюлень (</a:t>
            </a:r>
            <a:r>
              <a:rPr lang="ru-RU" dirty="0" err="1"/>
              <a:t>антур</a:t>
            </a:r>
            <a:r>
              <a:rPr lang="ru-RU" dirty="0"/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35846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60" name="Rectangle 65558">
            <a:extLst>
              <a:ext uri="{FF2B5EF4-FFF2-40B4-BE49-F238E27FC236}">
                <a16:creationId xmlns:a16="http://schemas.microsoft.com/office/drawing/2014/main" xmlns="" id="{1C598A69-FFFE-4C09-8FE9-D660337B0C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млекопитающее, морские млекопитающие, Морское млекопитающее, Обыкновенный тюлень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6" y="1196259"/>
            <a:ext cx="5192217" cy="2089867"/>
          </a:xfrm>
          <a:prstGeom prst="rect">
            <a:avLst/>
          </a:prstGeom>
        </p:spPr>
      </p:pic>
      <p:sp>
        <p:nvSpPr>
          <p:cNvPr id="65562" name="Rectangle 65560">
            <a:extLst>
              <a:ext uri="{FF2B5EF4-FFF2-40B4-BE49-F238E27FC236}">
                <a16:creationId xmlns:a16="http://schemas.microsoft.com/office/drawing/2014/main" xmlns="" id="{2B6121AA-FB9C-49D8-9295-014C895AFB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157449"/>
            <a:ext cx="3122867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38" name="Picture 2" descr="https://encrypted-tbn0.gstatic.com/images?q=tbn:ANd9GcTvyhY4gaVc16nHmMWAcZr0jzlhZj14L-pSrA&amp;usqp=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867" y="4576770"/>
            <a:ext cx="2756396" cy="137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64" name="Rectangle 65562">
            <a:extLst>
              <a:ext uri="{FF2B5EF4-FFF2-40B4-BE49-F238E27FC236}">
                <a16:creationId xmlns:a16="http://schemas.microsoft.com/office/drawing/2014/main" xmlns="" id="{2C188CD4-9C38-4BEB-8E94-633B1B48B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760883" y="4132885"/>
            <a:ext cx="2288736" cy="2274541"/>
          </a:xfrm>
          <a:prstGeom prst="rect">
            <a:avLst/>
          </a:prstGeom>
          <a:solidFill>
            <a:schemeClr val="bg2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66" name="Rectangle 65564">
            <a:extLst>
              <a:ext uri="{FF2B5EF4-FFF2-40B4-BE49-F238E27FC236}">
                <a16:creationId xmlns:a16="http://schemas.microsoft.com/office/drawing/2014/main" xmlns="" id="{2E8BD155-F3B5-4CE9-AB1C-08C964CDC7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540" name="Picture 4" descr="Стеллеров баклан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1273" y="635943"/>
            <a:ext cx="4261008" cy="55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 hidden="1">
            <a:extLst>
              <a:ext uri="{FF2B5EF4-FFF2-40B4-BE49-F238E27FC236}">
                <a16:creationId xmlns:a16="http://schemas.microsoft.com/office/drawing/2014/main" xmlns="" id="{09254255-E71B-077E-B607-BFD1648846EA}"/>
              </a:ext>
            </a:extLst>
          </p:cNvPr>
          <p:cNvSpPr/>
          <p:nvPr/>
        </p:nvSpPr>
        <p:spPr>
          <a:xfrm>
            <a:off x="3785531" y="4157449"/>
            <a:ext cx="2258257" cy="22745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47B310-7CE9-69A3-F4AA-37F8C755474B}"/>
              </a:ext>
            </a:extLst>
          </p:cNvPr>
          <p:cNvSpPr txBox="1"/>
          <p:nvPr/>
        </p:nvSpPr>
        <p:spPr>
          <a:xfrm>
            <a:off x="3849205" y="4253604"/>
            <a:ext cx="2112089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Морская корова </a:t>
            </a:r>
            <a:r>
              <a:rPr lang="ru-RU" dirty="0" err="1"/>
              <a:t>Стеллера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88D70-715D-0B28-9C80-0B3CF174C4EB}"/>
              </a:ext>
            </a:extLst>
          </p:cNvPr>
          <p:cNvSpPr txBox="1"/>
          <p:nvPr/>
        </p:nvSpPr>
        <p:spPr>
          <a:xfrm>
            <a:off x="3802815" y="5253333"/>
            <a:ext cx="2223686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Баклан </a:t>
            </a:r>
            <a:r>
              <a:rPr lang="ru-RU" dirty="0" err="1"/>
              <a:t>Стеллера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58CB8A-4741-DA06-2F12-CD2BFC534C61}"/>
              </a:ext>
            </a:extLst>
          </p:cNvPr>
          <p:cNvSpPr txBox="1"/>
          <p:nvPr/>
        </p:nvSpPr>
        <p:spPr>
          <a:xfrm>
            <a:off x="4418369" y="5976064"/>
            <a:ext cx="992579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Чавыча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9822" y="3244334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Пища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45D37745-A78E-D48A-93BF-D1092743D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03620"/>
              </p:ext>
            </p:extLst>
          </p:nvPr>
        </p:nvGraphicFramePr>
        <p:xfrm>
          <a:off x="0" y="0"/>
          <a:ext cx="12192000" cy="6919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76">
                  <a:extLst>
                    <a:ext uri="{9D8B030D-6E8A-4147-A177-3AD203B41FA5}">
                      <a16:colId xmlns:a16="http://schemas.microsoft.com/office/drawing/2014/main" xmlns="" val="286560477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415418565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3928388220"/>
                    </a:ext>
                  </a:extLst>
                </a:gridCol>
                <a:gridCol w="6456040">
                  <a:extLst>
                    <a:ext uri="{9D8B030D-6E8A-4147-A177-3AD203B41FA5}">
                      <a16:colId xmlns:a16="http://schemas.microsoft.com/office/drawing/2014/main" xmlns="" val="1036009074"/>
                    </a:ext>
                  </a:extLst>
                </a:gridCol>
              </a:tblGrid>
              <a:tr h="6148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Название животного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Практическая польза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Современное состояние популяции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57226522"/>
                  </a:ext>
                </a:extLst>
              </a:tr>
              <a:tr h="611192">
                <a:tc>
                  <a:txBody>
                    <a:bodyPr/>
                    <a:lstStyle/>
                    <a:p>
                      <a:r>
                        <a:rPr lang="ru-RU" sz="16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Тюлень обыкновенный (</a:t>
                      </a:r>
                      <a:r>
                        <a:rPr lang="ru-RU" sz="1600" dirty="0" err="1"/>
                        <a:t>антур</a:t>
                      </a:r>
                      <a:r>
                        <a:rPr lang="ru-RU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Шкуры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22195058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Пища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41463103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 err="1"/>
                        <a:t>Медновский</a:t>
                      </a:r>
                      <a:r>
                        <a:rPr lang="ru-RU" sz="1600" dirty="0"/>
                        <a:t> песец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Шкуры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36438719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Бобр (калан)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Шкуры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1350276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Морской лев (сивуч)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Изготовление бытовых предметов,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пища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22854208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Морской котик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25416035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Морская корова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Пища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3076777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Чайка, крачка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89231486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Орёл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9485216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Куропатка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6410049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Баклан </a:t>
                      </a:r>
                      <a:r>
                        <a:rPr lang="ru-RU" sz="1600" dirty="0" err="1"/>
                        <a:t>Стеллера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64177097"/>
                  </a:ext>
                </a:extLst>
              </a:tr>
              <a:tr h="611192">
                <a:tc>
                  <a:txBody>
                    <a:bodyPr/>
                    <a:lstStyle/>
                    <a:p>
                      <a:r>
                        <a:rPr lang="ru-RU" sz="16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Белоспинный альбатрос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Изготовление бытовых предметов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9184584"/>
                  </a:ext>
                </a:extLst>
              </a:tr>
              <a:tr h="456436">
                <a:tc>
                  <a:txBody>
                    <a:bodyPr/>
                    <a:lstStyle/>
                    <a:p>
                      <a:r>
                        <a:rPr lang="ru-RU" sz="1600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Лосось (чавыча)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Пища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4805630"/>
                  </a:ext>
                </a:extLst>
              </a:tr>
            </a:tbl>
          </a:graphicData>
        </a:graphic>
      </p:graphicFrame>
      <p:sp>
        <p:nvSpPr>
          <p:cNvPr id="3" name="Тюлень">
            <a:extLst>
              <a:ext uri="{FF2B5EF4-FFF2-40B4-BE49-F238E27FC236}">
                <a16:creationId xmlns:a16="http://schemas.microsoft.com/office/drawing/2014/main" xmlns="" id="{34F7CC96-751C-B6C9-9234-6079A65A9FF2}"/>
              </a:ext>
            </a:extLst>
          </p:cNvPr>
          <p:cNvSpPr txBox="1"/>
          <p:nvPr/>
        </p:nvSpPr>
        <p:spPr>
          <a:xfrm>
            <a:off x="5735960" y="641593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Занесён в Красную книгу Камчатки, редкий малочисленный подвид</a:t>
            </a:r>
          </a:p>
        </p:txBody>
      </p:sp>
      <p:sp>
        <p:nvSpPr>
          <p:cNvPr id="4" name="Тюлень кнопка">
            <a:extLst>
              <a:ext uri="{FF2B5EF4-FFF2-40B4-BE49-F238E27FC236}">
                <a16:creationId xmlns:a16="http://schemas.microsoft.com/office/drawing/2014/main" xmlns="" id="{7D448431-F013-C175-BFF3-9D904E919FAF}"/>
              </a:ext>
            </a:extLst>
          </p:cNvPr>
          <p:cNvSpPr/>
          <p:nvPr/>
        </p:nvSpPr>
        <p:spPr>
          <a:xfrm>
            <a:off x="4247251" y="764704"/>
            <a:ext cx="432048" cy="338554"/>
          </a:xfrm>
          <a:prstGeom prst="triangle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есец">
            <a:extLst>
              <a:ext uri="{FF2B5EF4-FFF2-40B4-BE49-F238E27FC236}">
                <a16:creationId xmlns:a16="http://schemas.microsoft.com/office/drawing/2014/main" xmlns="" id="{524E9FD9-310E-FC59-F9FB-4848F607D711}"/>
              </a:ext>
            </a:extLst>
          </p:cNvPr>
          <p:cNvSpPr txBox="1"/>
          <p:nvPr/>
        </p:nvSpPr>
        <p:spPr>
          <a:xfrm>
            <a:off x="5735960" y="1620089"/>
            <a:ext cx="64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Занесён в </a:t>
            </a:r>
            <a:r>
              <a:rPr lang="ru-RU" sz="1600" dirty="0">
                <a:solidFill>
                  <a:srgbClr val="FF0000"/>
                </a:solidFill>
              </a:rPr>
              <a:t>Красную книгу Камчатки,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под угрозой исчезновения</a:t>
            </a:r>
          </a:p>
        </p:txBody>
      </p:sp>
      <p:sp>
        <p:nvSpPr>
          <p:cNvPr id="6" name="Кит">
            <a:extLst>
              <a:ext uri="{FF2B5EF4-FFF2-40B4-BE49-F238E27FC236}">
                <a16:creationId xmlns:a16="http://schemas.microsoft.com/office/drawing/2014/main" xmlns="" id="{C56D984E-DBCE-073A-7AFE-857E95091C12}"/>
              </a:ext>
            </a:extLst>
          </p:cNvPr>
          <p:cNvSpPr txBox="1"/>
          <p:nvPr/>
        </p:nvSpPr>
        <p:spPr>
          <a:xfrm>
            <a:off x="5735960" y="1188041"/>
            <a:ext cx="646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Занесён в </a:t>
            </a:r>
            <a:r>
              <a:rPr lang="ru-RU" sz="1600" dirty="0">
                <a:solidFill>
                  <a:srgbClr val="FF0000"/>
                </a:solidFill>
              </a:rPr>
              <a:t>Красную книгу Камчатки,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под угрозой исчезновения</a:t>
            </a:r>
          </a:p>
        </p:txBody>
      </p:sp>
      <p:sp>
        <p:nvSpPr>
          <p:cNvPr id="7" name="Песец кнопка">
            <a:extLst>
              <a:ext uri="{FF2B5EF4-FFF2-40B4-BE49-F238E27FC236}">
                <a16:creationId xmlns:a16="http://schemas.microsoft.com/office/drawing/2014/main" xmlns="" id="{549318C0-99BA-350D-4450-2B31C9508F9F}"/>
              </a:ext>
            </a:extLst>
          </p:cNvPr>
          <p:cNvSpPr/>
          <p:nvPr/>
        </p:nvSpPr>
        <p:spPr>
          <a:xfrm>
            <a:off x="4307529" y="1786941"/>
            <a:ext cx="311491" cy="197170"/>
          </a:xfrm>
          <a:prstGeom prst="triangle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ивуч">
            <a:extLst>
              <a:ext uri="{FF2B5EF4-FFF2-40B4-BE49-F238E27FC236}">
                <a16:creationId xmlns:a16="http://schemas.microsoft.com/office/drawing/2014/main" xmlns="" id="{37E7CD24-4A20-65DA-29D0-DBA7F19C9549}"/>
              </a:ext>
            </a:extLst>
          </p:cNvPr>
          <p:cNvSpPr txBox="1"/>
          <p:nvPr/>
        </p:nvSpPr>
        <p:spPr>
          <a:xfrm>
            <a:off x="5735960" y="2708920"/>
            <a:ext cx="6758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Занесён в </a:t>
            </a:r>
            <a:r>
              <a:rPr lang="ru-RU" sz="1600" dirty="0">
                <a:solidFill>
                  <a:srgbClr val="FF0000"/>
                </a:solidFill>
              </a:rPr>
              <a:t>Красную книгу Камчатки,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численность сокращается</a:t>
            </a:r>
          </a:p>
        </p:txBody>
      </p:sp>
      <p:sp>
        <p:nvSpPr>
          <p:cNvPr id="9" name="Сивуч кнопка">
            <a:extLst>
              <a:ext uri="{FF2B5EF4-FFF2-40B4-BE49-F238E27FC236}">
                <a16:creationId xmlns:a16="http://schemas.microsoft.com/office/drawing/2014/main" xmlns="" id="{6529A5E4-88BE-2EB3-B0EB-5683922DC04C}"/>
              </a:ext>
            </a:extLst>
          </p:cNvPr>
          <p:cNvSpPr/>
          <p:nvPr/>
        </p:nvSpPr>
        <p:spPr>
          <a:xfrm>
            <a:off x="5087888" y="2878197"/>
            <a:ext cx="432048" cy="197170"/>
          </a:xfrm>
          <a:prstGeom prst="triangle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Корова">
            <a:extLst>
              <a:ext uri="{FF2B5EF4-FFF2-40B4-BE49-F238E27FC236}">
                <a16:creationId xmlns:a16="http://schemas.microsoft.com/office/drawing/2014/main" xmlns="" id="{E90469CF-1380-6903-1C2A-DB3A5B865CD7}"/>
              </a:ext>
            </a:extLst>
          </p:cNvPr>
          <p:cNvSpPr txBox="1"/>
          <p:nvPr/>
        </p:nvSpPr>
        <p:spPr>
          <a:xfrm>
            <a:off x="5735960" y="3592486"/>
            <a:ext cx="3719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Занесён в Чёрную книгу Камчатки</a:t>
            </a:r>
          </a:p>
        </p:txBody>
      </p:sp>
      <p:sp>
        <p:nvSpPr>
          <p:cNvPr id="11" name="Баклан">
            <a:extLst>
              <a:ext uri="{FF2B5EF4-FFF2-40B4-BE49-F238E27FC236}">
                <a16:creationId xmlns:a16="http://schemas.microsoft.com/office/drawing/2014/main" xmlns="" id="{801520CB-BF2A-B64F-F1ED-2D11ED5393CF}"/>
              </a:ext>
            </a:extLst>
          </p:cNvPr>
          <p:cNvSpPr txBox="1"/>
          <p:nvPr/>
        </p:nvSpPr>
        <p:spPr>
          <a:xfrm>
            <a:off x="5735960" y="5374532"/>
            <a:ext cx="3719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Занесён в Чёрную книгу Камчатки</a:t>
            </a:r>
          </a:p>
        </p:txBody>
      </p:sp>
      <p:sp>
        <p:nvSpPr>
          <p:cNvPr id="12" name="Корова кнопка">
            <a:extLst>
              <a:ext uri="{FF2B5EF4-FFF2-40B4-BE49-F238E27FC236}">
                <a16:creationId xmlns:a16="http://schemas.microsoft.com/office/drawing/2014/main" xmlns="" id="{39B19606-B22E-9FB7-59D6-33EC3018C5DF}"/>
              </a:ext>
            </a:extLst>
          </p:cNvPr>
          <p:cNvSpPr/>
          <p:nvPr/>
        </p:nvSpPr>
        <p:spPr>
          <a:xfrm>
            <a:off x="4307529" y="3642308"/>
            <a:ext cx="311491" cy="238911"/>
          </a:xfrm>
          <a:prstGeom prst="triangle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аклан кнопка">
            <a:extLst>
              <a:ext uri="{FF2B5EF4-FFF2-40B4-BE49-F238E27FC236}">
                <a16:creationId xmlns:a16="http://schemas.microsoft.com/office/drawing/2014/main" xmlns="" id="{5F6AA1DD-DF44-D462-175E-EACE61CBC80F}"/>
              </a:ext>
            </a:extLst>
          </p:cNvPr>
          <p:cNvSpPr/>
          <p:nvPr/>
        </p:nvSpPr>
        <p:spPr>
          <a:xfrm>
            <a:off x="4307529" y="5445224"/>
            <a:ext cx="311491" cy="238911"/>
          </a:xfrm>
          <a:prstGeom prst="triangle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рёл"/>
          <p:cNvSpPr txBox="1"/>
          <p:nvPr/>
        </p:nvSpPr>
        <p:spPr>
          <a:xfrm>
            <a:off x="5735960" y="4490609"/>
            <a:ext cx="6367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600" dirty="0">
                <a:solidFill>
                  <a:srgbClr val="FF0000"/>
                </a:solidFill>
              </a:rPr>
              <a:t>Занесён в Красную книгу Камчатки, только залётные особи</a:t>
            </a:r>
          </a:p>
        </p:txBody>
      </p:sp>
      <p:sp>
        <p:nvSpPr>
          <p:cNvPr id="15" name="Орёл кнопка"/>
          <p:cNvSpPr/>
          <p:nvPr/>
        </p:nvSpPr>
        <p:spPr>
          <a:xfrm>
            <a:off x="3909474" y="4490609"/>
            <a:ext cx="1224136" cy="338554"/>
          </a:xfrm>
          <a:prstGeom prst="triangle">
            <a:avLst/>
          </a:prstGeom>
          <a:solidFill>
            <a:srgbClr val="CC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Кит кнопка"/>
          <p:cNvSpPr/>
          <p:nvPr/>
        </p:nvSpPr>
        <p:spPr>
          <a:xfrm>
            <a:off x="3575720" y="1314191"/>
            <a:ext cx="1800200" cy="242601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алан"/>
          <p:cNvSpPr txBox="1"/>
          <p:nvPr/>
        </p:nvSpPr>
        <p:spPr>
          <a:xfrm>
            <a:off x="5735960" y="2204864"/>
            <a:ext cx="6575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600" dirty="0">
                <a:solidFill>
                  <a:srgbClr val="FF0000"/>
                </a:solidFill>
              </a:rPr>
              <a:t>Занесён в Красную книгу Камчатки, в стадии восстановления</a:t>
            </a:r>
          </a:p>
        </p:txBody>
      </p:sp>
      <p:sp>
        <p:nvSpPr>
          <p:cNvPr id="18" name="Калан кнопка"/>
          <p:cNvSpPr/>
          <p:nvPr/>
        </p:nvSpPr>
        <p:spPr>
          <a:xfrm>
            <a:off x="3359696" y="2204864"/>
            <a:ext cx="2232248" cy="33855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рачка кнопка"/>
          <p:cNvSpPr/>
          <p:nvPr/>
        </p:nvSpPr>
        <p:spPr>
          <a:xfrm>
            <a:off x="3359696" y="4037175"/>
            <a:ext cx="2232248" cy="33855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ропатка"/>
          <p:cNvSpPr txBox="1"/>
          <p:nvPr/>
        </p:nvSpPr>
        <p:spPr>
          <a:xfrm>
            <a:off x="5735960" y="4941168"/>
            <a:ext cx="5136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600" dirty="0">
                <a:solidFill>
                  <a:srgbClr val="FF0000"/>
                </a:solidFill>
              </a:rPr>
              <a:t>Занесён в Красную книгу Камчатки, редкий вид</a:t>
            </a:r>
          </a:p>
        </p:txBody>
      </p:sp>
      <p:sp>
        <p:nvSpPr>
          <p:cNvPr id="22" name="Куропатка кнопка"/>
          <p:cNvSpPr/>
          <p:nvPr/>
        </p:nvSpPr>
        <p:spPr>
          <a:xfrm>
            <a:off x="3359696" y="4941168"/>
            <a:ext cx="2232248" cy="33855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рачка"/>
          <p:cNvSpPr txBox="1"/>
          <p:nvPr/>
        </p:nvSpPr>
        <p:spPr>
          <a:xfrm>
            <a:off x="5735960" y="4037175"/>
            <a:ext cx="6066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600" dirty="0">
                <a:solidFill>
                  <a:srgbClr val="FF0000"/>
                </a:solidFill>
              </a:rPr>
              <a:t>Занесён в Красную книгу Камчатки, малочисленный вид</a:t>
            </a:r>
          </a:p>
        </p:txBody>
      </p:sp>
      <p:sp>
        <p:nvSpPr>
          <p:cNvPr id="24" name="Альбатрос"/>
          <p:cNvSpPr txBox="1"/>
          <p:nvPr/>
        </p:nvSpPr>
        <p:spPr>
          <a:xfrm>
            <a:off x="5735960" y="5949280"/>
            <a:ext cx="6066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600" dirty="0">
                <a:solidFill>
                  <a:srgbClr val="FF0000"/>
                </a:solidFill>
              </a:rPr>
              <a:t>Занесён в Красную книгу Камчатки, малочисленный вид</a:t>
            </a:r>
          </a:p>
        </p:txBody>
      </p:sp>
      <p:sp>
        <p:nvSpPr>
          <p:cNvPr id="25" name="Чавыча"/>
          <p:cNvSpPr txBox="1"/>
          <p:nvPr/>
        </p:nvSpPr>
        <p:spPr>
          <a:xfrm>
            <a:off x="5735960" y="6453336"/>
            <a:ext cx="6066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600" dirty="0">
                <a:solidFill>
                  <a:srgbClr val="FF0000"/>
                </a:solidFill>
              </a:rPr>
              <a:t>Занесён в Красную книгу Камчатки, малочисленный вид</a:t>
            </a:r>
          </a:p>
        </p:txBody>
      </p:sp>
      <p:sp>
        <p:nvSpPr>
          <p:cNvPr id="26" name="Альбатрос кнопка"/>
          <p:cNvSpPr/>
          <p:nvPr/>
        </p:nvSpPr>
        <p:spPr>
          <a:xfrm>
            <a:off x="3446348" y="5834125"/>
            <a:ext cx="2232248" cy="57606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Лосось кнопка"/>
          <p:cNvSpPr/>
          <p:nvPr/>
        </p:nvSpPr>
        <p:spPr>
          <a:xfrm>
            <a:off x="3359696" y="6453336"/>
            <a:ext cx="2232248" cy="33855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отик"/>
          <p:cNvSpPr txBox="1"/>
          <p:nvPr/>
        </p:nvSpPr>
        <p:spPr>
          <a:xfrm>
            <a:off x="5735960" y="3105744"/>
            <a:ext cx="485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B050"/>
                </a:solidFill>
              </a:rPr>
              <a:t>Стабильная популяция, с тенденцией роста</a:t>
            </a:r>
          </a:p>
        </p:txBody>
      </p:sp>
      <p:sp>
        <p:nvSpPr>
          <p:cNvPr id="29" name="Котик кнопка"/>
          <p:cNvSpPr/>
          <p:nvPr/>
        </p:nvSpPr>
        <p:spPr>
          <a:xfrm>
            <a:off x="3369414" y="3086490"/>
            <a:ext cx="2304256" cy="33855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1" grpId="0"/>
      <p:bldP spid="14" grpId="0"/>
      <p:bldP spid="17" grpId="0"/>
      <p:bldP spid="21" grpId="0"/>
      <p:bldP spid="23" grpId="0"/>
      <p:bldP spid="24" grpId="0"/>
      <p:bldP spid="25" grpId="0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xmlns="" id="{56D131F1-A2D1-4005-A4D4-3E6CED0BFE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5DCA8C-D20D-13F4-DECF-AC26DDC8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ru-RU" altLang="ru-RU" dirty="0">
                <a:solidFill>
                  <a:srgbClr val="FFFFFF"/>
                </a:solidFill>
              </a:rPr>
              <a:t>Проблемное задание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0" name="Snip Diagonal Corner Rectangle 21">
            <a:extLst>
              <a:ext uri="{FF2B5EF4-FFF2-40B4-BE49-F238E27FC236}">
                <a16:creationId xmlns:a16="http://schemas.microsoft.com/office/drawing/2014/main" xmlns="" id="{81A7082F-8898-45F9-9051-28EFBA30F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>
              <a:alpha val="3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576F0334-A419-1164-9DBB-0D0522366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10452348" cy="3615267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1200"/>
              </a:spcBef>
              <a:spcAft>
                <a:spcPts val="1000"/>
              </a:spcAft>
              <a:buClrTx/>
              <a:buNone/>
            </a:pPr>
            <a:r>
              <a:rPr lang="ru-RU" altLang="ru-RU" sz="2800" dirty="0"/>
              <a:t>Ученые считают, что вымирание стеллерова баклана является результатом полного уничтожения стеллеровой коровы.</a:t>
            </a:r>
          </a:p>
          <a:p>
            <a:pPr marL="0" indent="0" eaLnBrk="1" hangingPunct="1">
              <a:spcBef>
                <a:spcPts val="1200"/>
              </a:spcBef>
              <a:spcAft>
                <a:spcPts val="1000"/>
              </a:spcAft>
              <a:buClrTx/>
              <a:buNone/>
            </a:pPr>
            <a:r>
              <a:rPr lang="ru-RU" altLang="ru-RU" sz="2800" dirty="0"/>
              <a:t>Попробуйте объяснить связь этих явлений, принимая во внимание тот факт, что корова питалась водорослями, а баклан – рыбой.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5432" r="24930" b="15432"/>
          <a:stretch/>
        </p:blipFill>
        <p:spPr bwMode="auto">
          <a:xfrm>
            <a:off x="3333044" y="-25400"/>
            <a:ext cx="888696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577697"/>
            <a:ext cx="3333044" cy="10849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Carte de </a:t>
            </a:r>
            <a:r>
              <a:rPr lang="en-US" dirty="0" err="1"/>
              <a:t>Tartarie</a:t>
            </a:r>
            <a:r>
              <a:rPr lang="ru-RU" dirty="0"/>
              <a:t>, 1706 г.</a:t>
            </a:r>
          </a:p>
          <a:p>
            <a:r>
              <a:rPr lang="ru-RU" sz="1200" dirty="0"/>
              <a:t>Российская империя, Иран, Китай, Северный Ледовитый океан, Охотское море, Чёрное море</a:t>
            </a:r>
          </a:p>
          <a:p>
            <a:r>
              <a:rPr lang="ru-RU" sz="1050" dirty="0"/>
              <a:t>© ВОО "Русское географическое общество"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79784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56D131F1-A2D1-4005-A4D4-3E6CED0BFE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0E00DD-B3F0-6F60-A627-DC66C171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799010"/>
            <a:ext cx="9269412" cy="1155267"/>
          </a:xfrm>
        </p:spPr>
        <p:txBody>
          <a:bodyPr anchor="ctr"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Ответ</a:t>
            </a:r>
          </a:p>
        </p:txBody>
      </p:sp>
      <p:sp>
        <p:nvSpPr>
          <p:cNvPr id="6" name="Snip Diagonal Corner Rectangle 21">
            <a:extLst>
              <a:ext uri="{FF2B5EF4-FFF2-40B4-BE49-F238E27FC236}">
                <a16:creationId xmlns:a16="http://schemas.microsoft.com/office/drawing/2014/main" xmlns="" id="{81A7082F-8898-45F9-9051-28EFBA30F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>
              <a:alpha val="3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7701583-01D1-A1BF-30B9-EFEA1FA5D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10596364" cy="3615267"/>
          </a:xfrm>
        </p:spPr>
        <p:txBody>
          <a:bodyPr>
            <a:normAutofit fontScale="92500"/>
          </a:bodyPr>
          <a:lstStyle/>
          <a:p>
            <a:pPr marL="0" indent="0" eaLnBrk="1" hangingPunct="1">
              <a:spcBef>
                <a:spcPts val="1200"/>
              </a:spcBef>
              <a:spcAft>
                <a:spcPts val="1000"/>
              </a:spcAft>
              <a:buClrTx/>
              <a:buNone/>
            </a:pPr>
            <a:r>
              <a:rPr lang="ru-RU" altLang="ru-RU" sz="2400" dirty="0"/>
              <a:t>Когда морские коровы исчезли, крупные водоросли образовали в прибрежной полосе Командорских островов сплошные заросли. Результатом этого стали застой прибрежных вод, их бурное «цветение» и так называемые красные приливы, названные из-за красного цвета воды вследствие интенсивного размножения одноклеточных водорослей-динофлагеллят. Токсины (некоторые из которых сильнее яда кураре), вырабатываемые отдельными видами динофлагеллят, могут накапливаться в организме моллюсков и других беспозвоночных животных, по трофической цепи доходя до рыб, каланов и морских птиц, и приводить к их гибели.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35846">
            <a:extLst>
              <a:ext uri="{FF2B5EF4-FFF2-40B4-BE49-F238E27FC236}">
                <a16:creationId xmlns:a16="http://schemas.microsoft.com/office/drawing/2014/main" xmlns="" id="{9A212F8F-D812-4A16-BE82-F3500DE32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C4E449-4FEB-C951-9492-22F43A06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5" y="188640"/>
            <a:ext cx="5688632" cy="733884"/>
          </a:xfrm>
        </p:spPr>
        <p:txBody>
          <a:bodyPr>
            <a:normAutofit/>
          </a:bodyPr>
          <a:lstStyle/>
          <a:p>
            <a:r>
              <a:rPr lang="ru-RU" sz="3200" dirty="0"/>
              <a:t>Хотите узнать больше?</a:t>
            </a:r>
            <a:r>
              <a:rPr lang="en-GB" sz="3200" dirty="0" smtClean="0"/>
              <a:t>~</a:t>
            </a:r>
            <a:endParaRPr lang="ru-RU" sz="1300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8981A0-0240-F8AA-AC97-9A7A76BCB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01" y="1340768"/>
            <a:ext cx="5249181" cy="3744416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9CBC69AB-057F-D5B3-9472-B3F506D8DACF}"/>
              </a:ext>
            </a:extLst>
          </p:cNvPr>
          <p:cNvSpPr txBox="1">
            <a:spLocks noGrp="1" noChangeArrowheads="1"/>
          </p:cNvSpPr>
          <p:nvPr>
            <p:ph type="body" sz="half" idx="2"/>
          </p:nvPr>
        </p:nvSpPr>
        <p:spPr bwMode="auto">
          <a:xfrm>
            <a:off x="1559496" y="856683"/>
            <a:ext cx="4627611" cy="49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norm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hlinkClick r:id="rId4"/>
              </a:rPr>
              <a:t>http://ecology.gpntb.ru/EcoLes/BeringExpedition/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graphicFrame>
        <p:nvGraphicFramePr>
          <p:cNvPr id="17" name="Объект 8">
            <a:extLst>
              <a:ext uri="{FF2B5EF4-FFF2-40B4-BE49-F238E27FC236}">
                <a16:creationId xmlns:a16="http://schemas.microsoft.com/office/drawing/2014/main" xmlns="" id="{BF285865-22E6-B365-F9F3-670DD3FDD0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165809"/>
              </p:ext>
            </p:extLst>
          </p:nvPr>
        </p:nvGraphicFramePr>
        <p:xfrm>
          <a:off x="6270013" y="1196752"/>
          <a:ext cx="5415849" cy="501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99101" y="5197083"/>
            <a:ext cx="1512168" cy="1512168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://qrcoder.ru/code/?https%3A%2F%2Fecology.gpntb.ru%2FEcoLes%2FBeringExpedition%2F&amp;3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7" y="5367379"/>
            <a:ext cx="11715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6" name="Group 7177">
            <a:extLst>
              <a:ext uri="{FF2B5EF4-FFF2-40B4-BE49-F238E27FC236}">
                <a16:creationId xmlns:a16="http://schemas.microsoft.com/office/drawing/2014/main" xmlns="" id="{E9F8AD66-CC09-4C8D-94EE-932C3785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179" name="Straight Connector 7178">
              <a:extLst>
                <a:ext uri="{FF2B5EF4-FFF2-40B4-BE49-F238E27FC236}">
                  <a16:creationId xmlns:a16="http://schemas.microsoft.com/office/drawing/2014/main" xmlns="" id="{EE364623-3F66-4AAD-94F8-C053CD4F1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0" name="Straight Connector 7179">
              <a:extLst>
                <a:ext uri="{FF2B5EF4-FFF2-40B4-BE49-F238E27FC236}">
                  <a16:creationId xmlns:a16="http://schemas.microsoft.com/office/drawing/2014/main" xmlns="" id="{07E37E17-44F9-4E44-8F2F-0E873C68E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1" name="Straight Connector 7180">
              <a:extLst>
                <a:ext uri="{FF2B5EF4-FFF2-40B4-BE49-F238E27FC236}">
                  <a16:creationId xmlns:a16="http://schemas.microsoft.com/office/drawing/2014/main" xmlns="" id="{DD327A4D-ADCE-482F-9F55-3B64D197AC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2" name="Straight Connector 7181">
              <a:extLst>
                <a:ext uri="{FF2B5EF4-FFF2-40B4-BE49-F238E27FC236}">
                  <a16:creationId xmlns:a16="http://schemas.microsoft.com/office/drawing/2014/main" xmlns="" id="{E600A8AB-CDF2-4E93-92C8-2CCB8230B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3" name="Straight Connector 7182">
              <a:extLst>
                <a:ext uri="{FF2B5EF4-FFF2-40B4-BE49-F238E27FC236}">
                  <a16:creationId xmlns:a16="http://schemas.microsoft.com/office/drawing/2014/main" xmlns="" id="{3F8EE76C-974C-43A5-806B-47687FCB9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197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539555" y="491731"/>
            <a:ext cx="7776864" cy="15070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ru-RU" sz="3600" b="1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Восточный</a:t>
            </a:r>
            <a:r>
              <a:rPr lang="en-US" altLang="ru-RU" sz="3600" b="1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3600" b="1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вопрос</a:t>
            </a:r>
            <a:r>
              <a:rPr lang="en-US" altLang="ru-RU" sz="3600" b="1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ru-RU" sz="3600" b="1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</a:t>
            </a:r>
            <a:r>
              <a:rPr lang="en-US" altLang="ru-RU" sz="3600" b="1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ru-RU" sz="3600" b="1" cap="all" dirty="0" err="1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Петре</a:t>
            </a:r>
            <a:r>
              <a:rPr lang="en-US" altLang="ru-RU" sz="3600" b="1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 I:</a:t>
            </a:r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539555" y="2425699"/>
            <a:ext cx="8076723" cy="3615267"/>
          </a:xfrm>
          <a:prstGeom prst="rect">
            <a:avLst/>
          </a:prstGeom>
          <a:solidFill>
            <a:srgbClr val="CC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открытие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морского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пути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в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Америку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и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Китай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;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создание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постоянно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действующего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российского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флота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на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Тихом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Океане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(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Указ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1724 г.);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получение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международного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свидетельства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русских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открытий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на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Дальнем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Востоке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(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встреча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с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европейским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кораблем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и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особенно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достижение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экспедицией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европейского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владения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 в </a:t>
            </a:r>
            <a:r>
              <a:rPr lang="en-US" altLang="ru-RU" dirty="0" err="1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Америке</a:t>
            </a:r>
            <a:r>
              <a:rPr lang="en-US" alt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).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7588" y="298957"/>
            <a:ext cx="2586355" cy="334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83108" y="3835713"/>
            <a:ext cx="1829577" cy="25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392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191344" y="210994"/>
            <a:ext cx="9026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002060"/>
                </a:solidFill>
                <a:latin typeface="+mj-lt"/>
                <a:cs typeface="Times New Roman" pitchFamily="16" charset="0"/>
              </a:rPr>
              <a:t>Первая Камчатская экспедиция под руководством </a:t>
            </a:r>
            <a:r>
              <a:rPr lang="ru-RU" altLang="ru-RU" sz="2000" b="1" dirty="0" err="1">
                <a:solidFill>
                  <a:srgbClr val="002060"/>
                </a:solidFill>
                <a:latin typeface="+mj-lt"/>
                <a:cs typeface="Times New Roman" pitchFamily="16" charset="0"/>
              </a:rPr>
              <a:t>Витуса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  <a:cs typeface="Times New Roman" pitchFamily="16" charset="0"/>
              </a:rPr>
              <a:t> Беринга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+mj-lt"/>
                <a:cs typeface="Times New Roman" pitchFamily="16" charset="0"/>
              </a:rPr>
              <a:t>(1724 – 1729 гг.)</a:t>
            </a:r>
          </a:p>
        </p:txBody>
      </p:sp>
      <p:sp>
        <p:nvSpPr>
          <p:cNvPr id="8198" name="Прямоугольник 2"/>
          <p:cNvSpPr>
            <a:spLocks noChangeArrowheads="1"/>
          </p:cNvSpPr>
          <p:nvPr/>
        </p:nvSpPr>
        <p:spPr bwMode="auto">
          <a:xfrm>
            <a:off x="695400" y="6029698"/>
            <a:ext cx="7595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accent1"/>
                </a:solidFill>
                <a:cs typeface="Times New Roman" pitchFamily="16" charset="0"/>
              </a:rPr>
              <a:t>Цель экспедиции: построить на Камчатке судна и на них</a:t>
            </a:r>
          </a:p>
          <a:p>
            <a:pPr algn="ctr"/>
            <a:r>
              <a:rPr lang="ru-RU" altLang="ru-RU" b="1" dirty="0">
                <a:solidFill>
                  <a:schemeClr val="accent1"/>
                </a:solidFill>
                <a:cs typeface="Times New Roman" pitchFamily="16" charset="0"/>
              </a:rPr>
              <a:t>«искать, где Азия сошлась с Америкой»</a:t>
            </a:r>
            <a:endParaRPr lang="ru-RU" altLang="ru-RU" dirty="0">
              <a:solidFill>
                <a:schemeClr val="accent1"/>
              </a:solidFill>
              <a:cs typeface="Times New Roman" pitchFamily="16" charset="0"/>
            </a:endParaRPr>
          </a:p>
        </p:txBody>
      </p:sp>
      <p:pic>
        <p:nvPicPr>
          <p:cNvPr id="5124" name="Picture 4" descr="https://istoricheskij-portret.ru/wp-content/uploads/2019/12/%D0%B1%D0%B5%D1%80%D0%B8%D0%BD%D0%B3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111781"/>
            <a:ext cx="7595675" cy="486415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17892AC7-BF22-00F9-5F03-D619F40B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4500" y="1346"/>
            <a:ext cx="2857500" cy="3322674"/>
          </a:xfrm>
          <a:prstGeom prst="rect">
            <a:avLst/>
          </a:prstGeom>
          <a:noFill/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pic>
        <p:nvPicPr>
          <p:cNvPr id="5126" name="Picture 6" descr="https://istoricheskij-portret.ru/wp-content/uploads/2019/12/%D0%91%D0%B5%D1%80%D0%B8%D0%BD%D0%B3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3238500"/>
            <a:ext cx="2857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75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6" name="Group 7177">
            <a:extLst>
              <a:ext uri="{FF2B5EF4-FFF2-40B4-BE49-F238E27FC236}">
                <a16:creationId xmlns:a16="http://schemas.microsoft.com/office/drawing/2014/main" xmlns="" id="{E9F8AD66-CC09-4C8D-94EE-932C3785BD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179" name="Straight Connector 7178">
              <a:extLst>
                <a:ext uri="{FF2B5EF4-FFF2-40B4-BE49-F238E27FC236}">
                  <a16:creationId xmlns:a16="http://schemas.microsoft.com/office/drawing/2014/main" xmlns="" id="{EE364623-3F66-4AAD-94F8-C053CD4F1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0" name="Straight Connector 7179">
              <a:extLst>
                <a:ext uri="{FF2B5EF4-FFF2-40B4-BE49-F238E27FC236}">
                  <a16:creationId xmlns:a16="http://schemas.microsoft.com/office/drawing/2014/main" xmlns="" id="{07E37E17-44F9-4E44-8F2F-0E873C68EE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1" name="Straight Connector 7180">
              <a:extLst>
                <a:ext uri="{FF2B5EF4-FFF2-40B4-BE49-F238E27FC236}">
                  <a16:creationId xmlns:a16="http://schemas.microsoft.com/office/drawing/2014/main" xmlns="" id="{DD327A4D-ADCE-482F-9F55-3B64D197AC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2" name="Straight Connector 7181">
              <a:extLst>
                <a:ext uri="{FF2B5EF4-FFF2-40B4-BE49-F238E27FC236}">
                  <a16:creationId xmlns:a16="http://schemas.microsoft.com/office/drawing/2014/main" xmlns="" id="{E600A8AB-CDF2-4E93-92C8-2CCB8230B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3" name="Straight Connector 7182">
              <a:extLst>
                <a:ext uri="{FF2B5EF4-FFF2-40B4-BE49-F238E27FC236}">
                  <a16:creationId xmlns:a16="http://schemas.microsoft.com/office/drawing/2014/main" xmlns="" id="{3F8EE76C-974C-43A5-806B-47687FCB9B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197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370629" y="188640"/>
            <a:ext cx="10107743" cy="15070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/>
                <a:cs typeface="Times New Roman" pitchFamily="16" charset="0"/>
              </a:rPr>
              <a:t>Именной Указ  императрицы Анны Иоанновны Сенату от 17 апреля 1732 г. об отправлении В. И. Беринга во вторую Камчатскую экспедицию</a:t>
            </a:r>
          </a:p>
          <a:p>
            <a:pPr lvl="0" algn="ctr" eaLnBrk="1" hangingPunct="1">
              <a:tabLst/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/>
                <a:cs typeface="Times New Roman" pitchFamily="16" charset="0"/>
              </a:rPr>
              <a:t>(</a:t>
            </a:r>
            <a:r>
              <a:rPr lang="ru-RU" altLang="ru-RU" sz="2000" b="1" dirty="0">
                <a:solidFill>
                  <a:srgbClr val="002060"/>
                </a:solidFill>
                <a:latin typeface="Century Gothic" panose="020B0502020202020204"/>
                <a:cs typeface="Times New Roman" pitchFamily="16" charset="0"/>
              </a:rPr>
              <a:t>к берегам Северной Америки и Японии)</a:t>
            </a:r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335360" y="5686363"/>
            <a:ext cx="11397059" cy="971673"/>
          </a:xfrm>
          <a:prstGeom prst="rect">
            <a:avLst/>
          </a:prstGeom>
          <a:solidFill>
            <a:srgbClr val="CCFFFF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ru-RU" altLang="ru-RU" dirty="0">
                <a:solidFill>
                  <a:srgbClr val="002060"/>
                </a:solidFill>
                <a:latin typeface="Century Gothic" panose="020B0502020202020204"/>
                <a:cs typeface="+mn-cs"/>
              </a:rPr>
              <a:t>+ исследование севера России от Печоры до Чукотки и составление его географического, геологического, ботанического, зоологического и этнографического описания.</a:t>
            </a:r>
            <a:endParaRPr lang="en-US" altLang="ru-RU" dirty="0">
              <a:solidFill>
                <a:schemeClr val="bg2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050" name="Picture 2" descr="https://www.prlib.ru/sites/default/files/book_preview/627ab836-6662-4840-bae2-f04af1cbf0a3/1315342_doc1_8EEAF9B5-B2EB-468D-A3CF-C90AC7953C4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740" y="1263768"/>
            <a:ext cx="2791596" cy="43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historyrussia.org/images/0620202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621345"/>
            <a:ext cx="7344816" cy="38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308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184">
            <a:extLst>
              <a:ext uri="{FF2B5EF4-FFF2-40B4-BE49-F238E27FC236}">
                <a16:creationId xmlns:a16="http://schemas.microsoft.com/office/drawing/2014/main" xmlns="" id="{5D586E77-D27F-4AD3-990A-B2CE32C0F1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573617" y="2651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ru-RU" altLang="ru-RU" sz="440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334433" y="265114"/>
            <a:ext cx="1148926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002060"/>
                </a:solidFill>
                <a:latin typeface="+mj-lt"/>
                <a:cs typeface="Times New Roman" pitchFamily="16" charset="0"/>
              </a:rPr>
              <a:t>Великая Северная экспедиция</a:t>
            </a:r>
            <a:r>
              <a:rPr lang="ru-RU" altLang="ru-RU" sz="2400" dirty="0">
                <a:solidFill>
                  <a:srgbClr val="002060"/>
                </a:solidFill>
                <a:latin typeface="+mj-lt"/>
                <a:cs typeface="Times New Roman" pitchFamily="16" charset="0"/>
              </a:rPr>
              <a:t> — ряд географических экспедиций, предпринятых русскими моряками вдоль арктического побережья Сибири, к берегам Северной Америки и Японии во второй четверти XVIII века.</a:t>
            </a:r>
          </a:p>
          <a:p>
            <a:r>
              <a:rPr lang="ru-RU" altLang="ru-RU" sz="2400" dirty="0">
                <a:solidFill>
                  <a:srgbClr val="002060"/>
                </a:solidFill>
                <a:latin typeface="+mj-lt"/>
                <a:cs typeface="Times New Roman" pitchFamily="16" charset="0"/>
              </a:rPr>
              <a:t>Проводилась семью самостоятельными отрядами, экспедиции которых состоялись в 1733 - 1743 годах (Википедия).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781300"/>
            <a:ext cx="52451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6119303" y="4077072"/>
            <a:ext cx="5568951" cy="1941173"/>
          </a:xfrm>
          <a:prstGeom prst="rect">
            <a:avLst/>
          </a:prstGeom>
          <a:solidFill>
            <a:srgbClr val="76DBF4">
              <a:alpha val="25098"/>
            </a:srgbClr>
          </a:solidFill>
          <a:ln w="12600" cap="sq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Monotype Corsiva" pitchFamily="64" charset="0"/>
              </a:rPr>
              <a:t>«… оная экспедиция – самая дальняя и трудная и никогда прежде небывалая, что  в такие неизвестные места отправляется...»</a:t>
            </a:r>
          </a:p>
          <a:p>
            <a:pPr algn="r" eaLnBrk="1" hangingPunct="1">
              <a:buClrTx/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Monotype Corsiva" pitchFamily="64" charset="0"/>
              </a:rPr>
              <a:t>Из Указа Сената (передан на утверждение Анне </a:t>
            </a:r>
            <a:r>
              <a:rPr lang="ru-RU" altLang="ru-RU" sz="2400" b="1" dirty="0" err="1">
                <a:solidFill>
                  <a:srgbClr val="000000"/>
                </a:solidFill>
                <a:latin typeface="Monotype Corsiva" pitchFamily="64" charset="0"/>
              </a:rPr>
              <a:t>Иоановне</a:t>
            </a:r>
            <a:r>
              <a:rPr lang="ru-RU" altLang="ru-RU" sz="2400" b="1" dirty="0">
                <a:solidFill>
                  <a:srgbClr val="000000"/>
                </a:solidFill>
                <a:latin typeface="Monotype Corsiva" pitchFamily="64" charset="0"/>
              </a:rPr>
              <a:t> от 28 декабря 1732 г.</a:t>
            </a:r>
          </a:p>
        </p:txBody>
      </p:sp>
    </p:spTree>
    <p:extLst>
      <p:ext uri="{BB962C8B-B14F-4D97-AF65-F5344CB8AC3E}">
        <p14:creationId xmlns:p14="http://schemas.microsoft.com/office/powerpoint/2010/main" val="4252779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4812</TotalTime>
  <Words>2180</Words>
  <Application>Microsoft Office PowerPoint</Application>
  <PresentationFormat>Произвольный</PresentationFormat>
  <Paragraphs>265</Paragraphs>
  <Slides>51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МАТЕРИАЛЫ К ИСТОРИИ СТРАНЫ КАМЧАТКИ, ЕЕ ЖИТЕЛЕЙ, ИХ НРАВОВ, НАИМЕНОВАНИЙ, ОБРАЗА ЖИЗНИ И РАЗЛИЧНЫХ ОБЫЧАЕВ О САМОЙ СТРАНЕ КАМЧАТКЕ О РЕКАХ, ОЗЕРАХ, КЛЮЧАХ, ГОРАХ, ЛЕСАХ, РАВНИНАХ И ДИКИХ ЖИВОТНЫХ, РЫБАХ, ПТИЦАХ, РАСТЕНИЯХ СТРАНЫ КАМЧАТКИ, ОБ ИХ НАЗВАНИЯХ, НРАВАХ И СВОЙСТВАХ</vt:lpstr>
      <vt:lpstr>Презентация PowerPoint</vt:lpstr>
      <vt:lpstr>Презентация PowerPoint</vt:lpstr>
      <vt:lpstr>Ваксель С. Вторая Камчатскаяэкспедиция Витуса Беринга / Пер. с рук. на нем. яз. Ю.И. Бронштейна. Под ред. с пред. А.И. Андреева. — М.:Главсевморпуть, 1940. — 176 с.</vt:lpstr>
      <vt:lpstr>Презентация PowerPoint</vt:lpstr>
      <vt:lpstr>Животный мир камчатки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Проблемное задание</vt:lpstr>
      <vt:lpstr>Ответ</vt:lpstr>
      <vt:lpstr>Хотите узнать больше?~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Юбилейный проект Вторая камчатская (Великая северная экспедиция, 1733-1743 г.)</dc:title>
  <dc:creator>E004010038266E0F</dc:creator>
  <cp:lastModifiedBy>Мария А. Климова</cp:lastModifiedBy>
  <cp:revision>198</cp:revision>
  <cp:lastPrinted>1601-01-01T00:00:00Z</cp:lastPrinted>
  <dcterms:created xsi:type="dcterms:W3CDTF">2017-10-04T08:04:05Z</dcterms:created>
  <dcterms:modified xsi:type="dcterms:W3CDTF">2025-01-24T11:56:06Z</dcterms:modified>
</cp:coreProperties>
</file>