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</p:sldMasterIdLst>
  <p:sldIdLst>
    <p:sldId id="256" r:id="rId3"/>
    <p:sldId id="297" r:id="rId4"/>
    <p:sldId id="301" r:id="rId5"/>
    <p:sldId id="266" r:id="rId6"/>
    <p:sldId id="267" r:id="rId7"/>
    <p:sldId id="269" r:id="rId8"/>
    <p:sldId id="270" r:id="rId9"/>
    <p:sldId id="271" r:id="rId10"/>
    <p:sldId id="275" r:id="rId11"/>
    <p:sldId id="274" r:id="rId12"/>
    <p:sldId id="276" r:id="rId13"/>
    <p:sldId id="277" r:id="rId14"/>
    <p:sldId id="280" r:id="rId15"/>
    <p:sldId id="281" r:id="rId16"/>
    <p:sldId id="283" r:id="rId17"/>
    <p:sldId id="284" r:id="rId18"/>
    <p:sldId id="285" r:id="rId19"/>
    <p:sldId id="288" r:id="rId20"/>
    <p:sldId id="289" r:id="rId21"/>
    <p:sldId id="290" r:id="rId22"/>
    <p:sldId id="291" r:id="rId23"/>
    <p:sldId id="292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294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50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A95A485-F683-4846-A41D-73687915B03D}" type="slidenum">
              <a:rPr lang="ru-RU" smtClean="0">
                <a:solidFill>
                  <a:srgbClr val="94C600"/>
                </a:solidFill>
              </a:rPr>
              <a:pPr/>
              <a:t>‹#›</a:t>
            </a:fld>
            <a:endParaRPr lang="ru-RU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28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356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77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28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840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552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849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902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14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973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A019924-5EFF-4F5F-962B-BABD11B301C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A95A485-F683-4846-A41D-73687915B03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A019924-5EFF-4F5F-962B-BABD11B301CD}" type="datetimeFigureOut">
              <a:rPr lang="ru-RU" smtClean="0"/>
              <a:pPr/>
              <a:t>13.12.2025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A95A485-F683-4846-A41D-73687915B0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35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ifla.org/units/environment-sustainability-and-librarie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7" Type="http://schemas.openxmlformats.org/officeDocument/2006/relationships/image" Target="../media/image54.png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7" Type="http://schemas.openxmlformats.org/officeDocument/2006/relationships/image" Target="../media/image62.png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wp-content/uploads/2019/05/assets/environmental-sustainability-and-libraries/news/1-china_foshan_librarys_green_practice_-ilovepdf.pdf" TargetMode="External"/><Relationship Id="rId2" Type="http://schemas.openxmlformats.org/officeDocument/2006/relationships/hyperlink" Target="https://www.ifla.org/g/environment-sustainability-and-libraries/ifla-green-library-award-2024-evaluation-criteri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zverevichvv@gpntb.ru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900" b="1" dirty="0"/>
              <a:t>Практики зеленых библиотек: из мирового опыта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384184"/>
          </a:xfrm>
        </p:spPr>
        <p:txBody>
          <a:bodyPr>
            <a:normAutofit fontScale="40000" lnSpcReduction="20000"/>
          </a:bodyPr>
          <a:lstStyle/>
          <a:p>
            <a:r>
              <a:rPr lang="ru-RU" sz="5600" dirty="0">
                <a:solidFill>
                  <a:schemeClr val="accent1">
                    <a:lumMod val="75000"/>
                  </a:schemeClr>
                </a:solidFill>
              </a:rPr>
              <a:t>Виктор Викторович </a:t>
            </a:r>
            <a:r>
              <a:rPr lang="ru-RU" sz="5600" b="1" dirty="0" err="1">
                <a:solidFill>
                  <a:schemeClr val="accent1">
                    <a:lumMod val="75000"/>
                  </a:schemeClr>
                </a:solidFill>
              </a:rPr>
              <a:t>Зверевич</a:t>
            </a:r>
            <a:endParaRPr lang="ru-RU" sz="5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5200" dirty="0">
                <a:solidFill>
                  <a:schemeClr val="accent1">
                    <a:lumMod val="75000"/>
                  </a:schemeClr>
                </a:solidFill>
              </a:rPr>
              <a:t>ГПНТБ России</a:t>
            </a:r>
          </a:p>
          <a:p>
            <a:endParaRPr lang="ru-RU" sz="5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4" y="260649"/>
            <a:ext cx="113449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567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Библиотека города </a:t>
            </a:r>
            <a:r>
              <a:rPr lang="ru-RU" sz="3200" dirty="0" err="1"/>
              <a:t>Фошань</a:t>
            </a:r>
            <a:r>
              <a:rPr lang="ru-RU" sz="3200" dirty="0"/>
              <a:t> (</a:t>
            </a:r>
            <a:r>
              <a:rPr lang="en-US" sz="3200" dirty="0" err="1"/>
              <a:t>Foshan</a:t>
            </a:r>
            <a:r>
              <a:rPr lang="en-US" sz="3200" dirty="0"/>
              <a:t> Library)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На Конкурс ИФЛА был представлен проект «Зеленая» практика Библиотеки города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</a:rPr>
              <a:t>Фошань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Foshan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Library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s Green Practice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</a:rPr>
              <a:t>"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)». Проект состоял из трех частей:</a:t>
            </a:r>
          </a:p>
          <a:p>
            <a:pPr marL="68580" indent="0"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1. «Зеленое» окружение Библиотеки.</a:t>
            </a:r>
          </a:p>
          <a:p>
            <a:pPr marL="68580" indent="0"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2. «Зеленый» дизайн и функционирование Библиотеки.</a:t>
            </a:r>
          </a:p>
          <a:p>
            <a:pPr marL="68580" indent="0"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3. «Зеленые» активности Библиотеки, направленные на сохранение окружающей среды.   </a:t>
            </a:r>
          </a:p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r>
              <a:rPr lang="en-US" sz="1400" u="sng" dirty="0">
                <a:hlinkClick r:id="rId3"/>
              </a:rPr>
              <a:t>https://www.ifla.org/wp-content/uploads/2019/05/assets/environmental-sustainability-and-libraries/news/1-china_foshan_librarys_green_practice_-ilovepdf.pdf</a:t>
            </a:r>
            <a:r>
              <a:rPr lang="ru-RU" sz="1400" u="sng" dirty="0"/>
              <a:t> 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5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/>
              <a:t>Библиотека города </a:t>
            </a:r>
            <a:r>
              <a:rPr lang="ru-RU" sz="3200" dirty="0" err="1"/>
              <a:t>Фошань</a:t>
            </a:r>
            <a:r>
              <a:rPr lang="ru-RU" sz="3200" dirty="0"/>
              <a:t> (</a:t>
            </a:r>
            <a:r>
              <a:rPr lang="en-US" sz="3200" dirty="0" err="1"/>
              <a:t>Foshan</a:t>
            </a:r>
            <a:r>
              <a:rPr lang="en-US" sz="3200" dirty="0"/>
              <a:t> Library)</a:t>
            </a:r>
            <a:r>
              <a:rPr lang="ru-RU" sz="3200" dirty="0"/>
              <a:t>. «Зеленое» окружение Библиотеки</a:t>
            </a:r>
            <a:r>
              <a:rPr lang="en-US" sz="3200" dirty="0"/>
              <a:t> </a:t>
            </a:r>
            <a:endParaRPr lang="ru-RU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820891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69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/>
              <a:t>Библиотека города </a:t>
            </a:r>
            <a:r>
              <a:rPr lang="ru-RU" sz="3200" dirty="0" err="1"/>
              <a:t>Фошань</a:t>
            </a:r>
            <a:r>
              <a:rPr lang="ru-RU" sz="3200" dirty="0"/>
              <a:t> (</a:t>
            </a:r>
            <a:r>
              <a:rPr lang="en-US" sz="3200" dirty="0" err="1"/>
              <a:t>Foshan</a:t>
            </a:r>
            <a:r>
              <a:rPr lang="en-US" sz="3200" dirty="0"/>
              <a:t> Library)</a:t>
            </a:r>
            <a:r>
              <a:rPr lang="ru-RU" sz="3200" dirty="0"/>
              <a:t>. «Зеленый» дизайн и функционирование Библиотеки</a:t>
            </a:r>
            <a:r>
              <a:rPr lang="en-US" sz="3200" dirty="0"/>
              <a:t> </a:t>
            </a:r>
            <a:endParaRPr lang="ru-RU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8208912" cy="43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233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/>
              <a:t>Библиотека города </a:t>
            </a:r>
            <a:r>
              <a:rPr lang="ru-RU" sz="3200" dirty="0" err="1"/>
              <a:t>Фошань</a:t>
            </a:r>
            <a:r>
              <a:rPr lang="ru-RU" sz="3200" dirty="0"/>
              <a:t> (</a:t>
            </a:r>
            <a:r>
              <a:rPr lang="en-US" sz="3200" dirty="0" err="1"/>
              <a:t>Foshan</a:t>
            </a:r>
            <a:r>
              <a:rPr lang="en-US" sz="3200" dirty="0"/>
              <a:t> Library)</a:t>
            </a:r>
            <a:r>
              <a:rPr lang="ru-RU" sz="3200" dirty="0"/>
              <a:t>. «Зеленый» дизайн и функционирование Библиотеки</a:t>
            </a:r>
            <a:r>
              <a:rPr lang="en-US" sz="3200" dirty="0"/>
              <a:t> 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820891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284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/>
              <a:t>Библиотека города </a:t>
            </a:r>
            <a:r>
              <a:rPr lang="ru-RU" sz="3200" dirty="0" err="1"/>
              <a:t>Фошань</a:t>
            </a:r>
            <a:r>
              <a:rPr lang="ru-RU" sz="3200" dirty="0"/>
              <a:t> (</a:t>
            </a:r>
            <a:r>
              <a:rPr lang="en-US" sz="3200" dirty="0" err="1"/>
              <a:t>Foshan</a:t>
            </a:r>
            <a:r>
              <a:rPr lang="en-US" sz="3200" dirty="0"/>
              <a:t> Library)</a:t>
            </a:r>
            <a:r>
              <a:rPr lang="ru-RU" sz="3200" dirty="0"/>
              <a:t>. «Зеленый» дизайн и функционирование Библиотеки</a:t>
            </a:r>
            <a:r>
              <a:rPr lang="en-US" sz="3200" dirty="0"/>
              <a:t> </a:t>
            </a:r>
            <a:endParaRPr lang="ru-RU" sz="32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422785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7"/>
            <a:ext cx="3960440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632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Библиотека города </a:t>
            </a:r>
            <a:r>
              <a:rPr lang="ru-RU" sz="2400" b="1" dirty="0" err="1"/>
              <a:t>Фошань</a:t>
            </a:r>
            <a:r>
              <a:rPr lang="ru-RU" sz="2400" b="1" dirty="0"/>
              <a:t> (</a:t>
            </a:r>
            <a:r>
              <a:rPr lang="en-US" sz="2400" b="1" dirty="0" err="1"/>
              <a:t>Foshan</a:t>
            </a:r>
            <a:r>
              <a:rPr lang="en-US" sz="2400" b="1" dirty="0"/>
              <a:t> Library)</a:t>
            </a:r>
            <a:r>
              <a:rPr lang="ru-RU" sz="2400" dirty="0"/>
              <a:t>. «Зеленые» активности Библиотеки, направленные на сохранение окружающей среды. Проект «Сшивая память» (</a:t>
            </a:r>
            <a:r>
              <a:rPr lang="en-US" sz="2400" dirty="0"/>
              <a:t>Stitching Memory)</a:t>
            </a:r>
            <a:endParaRPr lang="ru-RU" sz="2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84398"/>
            <a:ext cx="6818556" cy="398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446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Библиотека города </a:t>
            </a:r>
            <a:r>
              <a:rPr lang="ru-RU" sz="2400" b="1" dirty="0" err="1"/>
              <a:t>Фошань</a:t>
            </a:r>
            <a:r>
              <a:rPr lang="ru-RU" sz="2400" b="1" dirty="0"/>
              <a:t> (</a:t>
            </a:r>
            <a:r>
              <a:rPr lang="en-US" sz="2400" b="1" dirty="0" err="1"/>
              <a:t>Foshan</a:t>
            </a:r>
            <a:r>
              <a:rPr lang="en-US" sz="2400" b="1" dirty="0"/>
              <a:t> Library)</a:t>
            </a:r>
            <a:r>
              <a:rPr lang="ru-RU" sz="2400" dirty="0"/>
              <a:t>. «Зеленые» активности Библиотеки, направленные на сохранение окружающей среды. Рекомендация книг для чтения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48" y="2324100"/>
            <a:ext cx="5500471" cy="389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370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/>
              <a:t>Библиотека города </a:t>
            </a:r>
            <a:r>
              <a:rPr lang="ru-RU" sz="2400" b="1" dirty="0" err="1"/>
              <a:t>Фошань</a:t>
            </a:r>
            <a:r>
              <a:rPr lang="ru-RU" sz="2400" b="1" dirty="0"/>
              <a:t> (</a:t>
            </a:r>
            <a:r>
              <a:rPr lang="en-US" sz="2400" b="1" dirty="0" err="1"/>
              <a:t>Foshan</a:t>
            </a:r>
            <a:r>
              <a:rPr lang="en-US" sz="2400" b="1" dirty="0"/>
              <a:t> Library)</a:t>
            </a:r>
            <a:r>
              <a:rPr lang="ru-RU" sz="2400" dirty="0"/>
              <a:t>. «Зеленые» активности Библиотеки, направленные на сохранение окружающей среды. Сохранение старинных деревень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12651"/>
            <a:ext cx="8208912" cy="441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11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Библиотека провинции </a:t>
            </a:r>
            <a:r>
              <a:rPr lang="ru-RU" sz="2400" dirty="0" err="1"/>
              <a:t>Гуандун</a:t>
            </a:r>
            <a:r>
              <a:rPr lang="ru-RU" sz="2400" dirty="0"/>
              <a:t> имени Сунь Ятсена (</a:t>
            </a:r>
            <a:r>
              <a:rPr lang="en-US" sz="2400" dirty="0"/>
              <a:t>Sun </a:t>
            </a:r>
            <a:r>
              <a:rPr lang="en-US" sz="2400" dirty="0" err="1"/>
              <a:t>Yat</a:t>
            </a:r>
            <a:r>
              <a:rPr lang="ru-RU" sz="2400" dirty="0"/>
              <a:t>-</a:t>
            </a:r>
            <a:r>
              <a:rPr lang="en-US" sz="2400" dirty="0" err="1"/>
              <a:t>sen</a:t>
            </a:r>
            <a:r>
              <a:rPr lang="ru-RU" sz="2400" dirty="0"/>
              <a:t> </a:t>
            </a:r>
            <a:r>
              <a:rPr lang="en-US" sz="2400" dirty="0"/>
              <a:t>Library)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276474"/>
            <a:ext cx="8258175" cy="29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80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Библиотека провинции </a:t>
            </a:r>
            <a:r>
              <a:rPr lang="ru-RU" sz="2400" dirty="0" err="1"/>
              <a:t>Гуандун</a:t>
            </a:r>
            <a:r>
              <a:rPr lang="ru-RU" sz="2400" dirty="0"/>
              <a:t> имени Сунь Ятсена (</a:t>
            </a:r>
            <a:r>
              <a:rPr lang="en-US" sz="2400" dirty="0"/>
              <a:t>Sun </a:t>
            </a:r>
            <a:r>
              <a:rPr lang="en-US" sz="2400" dirty="0" err="1"/>
              <a:t>Yat</a:t>
            </a:r>
            <a:r>
              <a:rPr lang="ru-RU" sz="2400" dirty="0"/>
              <a:t>-</a:t>
            </a:r>
            <a:r>
              <a:rPr lang="en-US" sz="2400" dirty="0" err="1"/>
              <a:t>sen</a:t>
            </a:r>
            <a:r>
              <a:rPr lang="ru-RU" sz="2400" dirty="0"/>
              <a:t> </a:t>
            </a:r>
            <a:r>
              <a:rPr lang="en-US" sz="2400" dirty="0"/>
              <a:t>Library)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8"/>
            <a:ext cx="5688632" cy="368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71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3" y="1025683"/>
            <a:ext cx="5541773" cy="309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93" y="3572684"/>
            <a:ext cx="5362895" cy="22244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757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Библиотека провинции </a:t>
            </a:r>
            <a:r>
              <a:rPr lang="ru-RU" sz="2400" dirty="0" err="1"/>
              <a:t>Гуандун</a:t>
            </a:r>
            <a:r>
              <a:rPr lang="ru-RU" sz="2400" dirty="0"/>
              <a:t> имени Сунь Ятсена (</a:t>
            </a:r>
            <a:r>
              <a:rPr lang="en-US" sz="2400" dirty="0"/>
              <a:t>Sun </a:t>
            </a:r>
            <a:r>
              <a:rPr lang="en-US" sz="2400" dirty="0" err="1"/>
              <a:t>Yat</a:t>
            </a:r>
            <a:r>
              <a:rPr lang="ru-RU" sz="2400" dirty="0"/>
              <a:t>-</a:t>
            </a:r>
            <a:r>
              <a:rPr lang="en-US" sz="2400" dirty="0" err="1"/>
              <a:t>sen</a:t>
            </a:r>
            <a:r>
              <a:rPr lang="ru-RU" sz="2400" dirty="0"/>
              <a:t> </a:t>
            </a:r>
            <a:r>
              <a:rPr lang="en-US" sz="2400" dirty="0"/>
              <a:t>Library)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70166"/>
            <a:ext cx="4270505" cy="289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70166"/>
            <a:ext cx="3656681" cy="290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434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Библиотека провинции </a:t>
            </a:r>
            <a:r>
              <a:rPr lang="ru-RU" sz="2400" dirty="0" err="1"/>
              <a:t>Гуандун</a:t>
            </a:r>
            <a:r>
              <a:rPr lang="ru-RU" sz="2400" dirty="0"/>
              <a:t> имени Сунь Ятсена (</a:t>
            </a:r>
            <a:r>
              <a:rPr lang="en-US" sz="2400" dirty="0"/>
              <a:t>Sun </a:t>
            </a:r>
            <a:r>
              <a:rPr lang="en-US" sz="2400" dirty="0" err="1"/>
              <a:t>Yat</a:t>
            </a:r>
            <a:r>
              <a:rPr lang="ru-RU" sz="2400" dirty="0"/>
              <a:t>-</a:t>
            </a:r>
            <a:r>
              <a:rPr lang="en-US" sz="2400" dirty="0" err="1"/>
              <a:t>sen</a:t>
            </a:r>
            <a:r>
              <a:rPr lang="ru-RU" sz="2400" dirty="0"/>
              <a:t> </a:t>
            </a:r>
            <a:r>
              <a:rPr lang="en-US" sz="2400" dirty="0"/>
              <a:t>Library)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16867"/>
            <a:ext cx="5112568" cy="388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982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Библиотека провинции </a:t>
            </a:r>
            <a:r>
              <a:rPr lang="ru-RU" sz="2400" dirty="0" err="1"/>
              <a:t>Гуандун</a:t>
            </a:r>
            <a:r>
              <a:rPr lang="ru-RU" sz="2400" dirty="0"/>
              <a:t> имени Сунь Ятсена (</a:t>
            </a:r>
            <a:r>
              <a:rPr lang="en-US" sz="2400" dirty="0"/>
              <a:t>Sun </a:t>
            </a:r>
            <a:r>
              <a:rPr lang="en-US" sz="2400" dirty="0" err="1"/>
              <a:t>Yat</a:t>
            </a:r>
            <a:r>
              <a:rPr lang="ru-RU" sz="2400" dirty="0"/>
              <a:t>-</a:t>
            </a:r>
            <a:r>
              <a:rPr lang="en-US" sz="2400" dirty="0" err="1"/>
              <a:t>sen</a:t>
            </a:r>
            <a:r>
              <a:rPr lang="ru-RU" sz="2400" dirty="0"/>
              <a:t> </a:t>
            </a:r>
            <a:r>
              <a:rPr lang="en-US" sz="2400" dirty="0"/>
              <a:t>Library)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55480"/>
            <a:ext cx="389249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30" y="2455479"/>
            <a:ext cx="3806469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414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Библиотека </a:t>
            </a:r>
            <a:r>
              <a:rPr lang="ru-RU" sz="2400" dirty="0" err="1"/>
              <a:t>Перма</a:t>
            </a:r>
            <a:r>
              <a:rPr lang="ru-RU" sz="2400" dirty="0"/>
              <a:t> </a:t>
            </a:r>
            <a:r>
              <a:rPr lang="ru-RU" sz="2400" dirty="0" err="1"/>
              <a:t>Карпо</a:t>
            </a:r>
            <a:r>
              <a:rPr lang="ru-RU" sz="2400" dirty="0"/>
              <a:t> </a:t>
            </a:r>
            <a:br>
              <a:rPr lang="en-US" sz="2400" dirty="0"/>
            </a:br>
            <a:r>
              <a:rPr lang="ru-RU" sz="2400" dirty="0"/>
              <a:t>(</a:t>
            </a:r>
            <a:r>
              <a:rPr lang="en-US" sz="2400" dirty="0" err="1"/>
              <a:t>Perma</a:t>
            </a:r>
            <a:r>
              <a:rPr lang="en-US" sz="2400" dirty="0"/>
              <a:t> </a:t>
            </a:r>
            <a:r>
              <a:rPr lang="en-US" sz="2400" dirty="0" err="1"/>
              <a:t>Karpo</a:t>
            </a:r>
            <a:r>
              <a:rPr lang="ru-RU" sz="2400" dirty="0"/>
              <a:t> </a:t>
            </a:r>
            <a:r>
              <a:rPr lang="en-US" sz="2400" dirty="0"/>
              <a:t>Library)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2186039"/>
            <a:ext cx="4248473" cy="1891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90277"/>
            <a:ext cx="3168352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14685"/>
            <a:ext cx="3970553" cy="2206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9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Библиотека Мадрасского университета </a:t>
            </a:r>
            <a:br>
              <a:rPr lang="en-US" sz="2400" dirty="0"/>
            </a:br>
            <a:r>
              <a:rPr lang="ru-RU" sz="2400" dirty="0"/>
              <a:t>(</a:t>
            </a:r>
            <a:r>
              <a:rPr lang="en-US" sz="2400" dirty="0"/>
              <a:t>Madras University</a:t>
            </a:r>
            <a:r>
              <a:rPr lang="ru-RU" sz="2400" dirty="0"/>
              <a:t> </a:t>
            </a:r>
            <a:r>
              <a:rPr lang="en-US" sz="2400" dirty="0"/>
              <a:t>Library)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26260"/>
            <a:ext cx="6091960" cy="1465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51235"/>
            <a:ext cx="5553130" cy="12854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6" y="5013176"/>
            <a:ext cx="6509318" cy="1508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D. S.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Senanayake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Memorial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Kandy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513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Библиотека столетия Анны</a:t>
            </a:r>
            <a:br>
              <a:rPr lang="en-US" sz="2400" dirty="0"/>
            </a:br>
            <a:r>
              <a:rPr lang="ru-RU" sz="2400" dirty="0"/>
              <a:t>(</a:t>
            </a:r>
            <a:r>
              <a:rPr lang="en-US" sz="2400" dirty="0">
                <a:cs typeface="Times New Roman" panose="02020603050405020304" pitchFamily="18" charset="0"/>
              </a:rPr>
              <a:t>Anna Centenary Library, ACL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1844570" y="2180711"/>
            <a:ext cx="5607750" cy="1719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2814"/>
            <a:ext cx="436245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500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>
                <a:cs typeface="Times New Roman" panose="02020603050405020304" pitchFamily="18" charset="0"/>
              </a:rPr>
              <a:t>Зеленая библиотека Университета Карнатаки </a:t>
            </a:r>
            <a:br>
              <a:rPr lang="ru-RU" sz="2400" dirty="0">
                <a:cs typeface="Times New Roman" panose="02020603050405020304" pitchFamily="18" charset="0"/>
              </a:rPr>
            </a:br>
            <a:r>
              <a:rPr lang="ru-RU" sz="2400" dirty="0"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cs typeface="Times New Roman" panose="02020603050405020304" pitchFamily="18" charset="0"/>
              </a:rPr>
              <a:t>Дхарваде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(</a:t>
            </a:r>
            <a:r>
              <a:rPr lang="en-US" sz="2400" dirty="0">
                <a:cs typeface="Times New Roman" panose="02020603050405020304" pitchFamily="18" charset="0"/>
              </a:rPr>
              <a:t>Karnataka University Library, Dharwad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37" y="2170664"/>
            <a:ext cx="6111172" cy="2043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14603"/>
            <a:ext cx="4806280" cy="2271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60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Парк знаний в </a:t>
            </a:r>
            <a:r>
              <a:rPr lang="ru-RU" sz="2400" dirty="0" err="1"/>
              <a:t>Бангалоре</a:t>
            </a:r>
            <a:br>
              <a:rPr lang="en-US" sz="2400" dirty="0"/>
            </a:br>
            <a:r>
              <a:rPr lang="ru-RU" sz="2400" dirty="0"/>
              <a:t>(</a:t>
            </a:r>
            <a:r>
              <a:rPr lang="en-US" sz="2400" dirty="0"/>
              <a:t>Bangalore knowledge park)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62" y="2420888"/>
            <a:ext cx="7390018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481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cs typeface="Times New Roman" panose="02020603050405020304" pitchFamily="18" charset="0"/>
              </a:rPr>
              <a:t>Публичная библиотека Коломбо</a:t>
            </a:r>
            <a:br>
              <a:rPr lang="ru-RU" sz="2400" dirty="0">
                <a:cs typeface="Times New Roman" panose="02020603050405020304" pitchFamily="18" charset="0"/>
              </a:rPr>
            </a:br>
            <a:r>
              <a:rPr lang="ru-RU" sz="2400" dirty="0"/>
              <a:t>(</a:t>
            </a:r>
            <a:r>
              <a:rPr lang="en-US" sz="2400" dirty="0"/>
              <a:t>Colombo Public Library)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68487"/>
            <a:ext cx="4800600" cy="22217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31344"/>
            <a:ext cx="3019425" cy="1700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91" y="4539745"/>
            <a:ext cx="3095625" cy="1700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42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>
                <a:cs typeface="Times New Roman" panose="02020603050405020304" pitchFamily="18" charset="0"/>
              </a:rPr>
              <a:t>Мемориальная публичная библиотека </a:t>
            </a:r>
            <a:r>
              <a:rPr lang="ru-RU" sz="2700" dirty="0" err="1">
                <a:cs typeface="Times New Roman" panose="02020603050405020304" pitchFamily="18" charset="0"/>
              </a:rPr>
              <a:t>Канди</a:t>
            </a:r>
            <a:r>
              <a:rPr lang="ru-RU" sz="2700" dirty="0">
                <a:cs typeface="Times New Roman" panose="02020603050405020304" pitchFamily="18" charset="0"/>
              </a:rPr>
              <a:t> им. </a:t>
            </a:r>
            <a:r>
              <a:rPr lang="ru-RU" sz="2700" dirty="0"/>
              <a:t>Д. С. </a:t>
            </a:r>
            <a:r>
              <a:rPr lang="ru-RU" sz="2700" dirty="0" err="1"/>
              <a:t>Сенанаяке</a:t>
            </a:r>
            <a:r>
              <a:rPr lang="ru-RU" sz="2700" dirty="0"/>
              <a:t> </a:t>
            </a:r>
            <a:br>
              <a:rPr lang="ru-RU" sz="2700" dirty="0">
                <a:cs typeface="Times New Roman" panose="02020603050405020304" pitchFamily="18" charset="0"/>
              </a:rPr>
            </a:br>
            <a:r>
              <a:rPr lang="ru-RU" sz="2400" dirty="0"/>
              <a:t>(</a:t>
            </a:r>
            <a:r>
              <a:rPr lang="ru-RU" sz="2400" dirty="0">
                <a:cs typeface="Times New Roman" panose="02020603050405020304" pitchFamily="18" charset="0"/>
              </a:rPr>
              <a:t>B. D. S. </a:t>
            </a:r>
            <a:r>
              <a:rPr lang="ru-RU" sz="2400" dirty="0" err="1">
                <a:cs typeface="Times New Roman" panose="02020603050405020304" pitchFamily="18" charset="0"/>
              </a:rPr>
              <a:t>Senanayake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cs typeface="Times New Roman" panose="02020603050405020304" pitchFamily="18" charset="0"/>
              </a:rPr>
              <a:t>Memorial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cs typeface="Times New Roman" panose="02020603050405020304" pitchFamily="18" charset="0"/>
              </a:rPr>
              <a:t>Public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cs typeface="Times New Roman" panose="02020603050405020304" pitchFamily="18" charset="0"/>
              </a:rPr>
              <a:t>Library</a:t>
            </a:r>
            <a:r>
              <a:rPr lang="ru-RU" sz="2400" dirty="0"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cs typeface="Times New Roman" panose="02020603050405020304" pitchFamily="18" charset="0"/>
              </a:rPr>
              <a:t>Kandy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37" y="2170664"/>
            <a:ext cx="6111172" cy="2043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14603"/>
            <a:ext cx="4806280" cy="2271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D. S.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Senanayake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Memorial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Kandy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D. S.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Senanayake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Memorial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Kandy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481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1" y="2564903"/>
            <a:ext cx="80608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«Зеленые и устойчивые библиотеки» 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«библиотеки все типов, которые способны играть значительную роль в поддержке устойчивого развития. Это библиотека, учитывающая экологическую, экономическую и социальную составляющие Целей устойчивого развития (ЦУР)».</a:t>
            </a:r>
          </a:p>
          <a:p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«зеленой» библиотеки (по концепции ИФЛА):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экологически устойчивые здания;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 устойчивые услуги, мероприятия, программы, информационные ресурсы, коллекции и проекты;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ресурсов и энергии;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пример сотрудников.</a:t>
            </a:r>
          </a:p>
          <a:p>
            <a:pPr lvl="1"/>
            <a:endParaRPr lang="ru-RU"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На соискание премии «Зеленая библиотека» проводится с 2016 г.   </a:t>
            </a:r>
          </a:p>
          <a:p>
            <a:r>
              <a:rPr lang="ru-RU" sz="2400" b="1" dirty="0"/>
              <a:t> </a:t>
            </a:r>
            <a:r>
              <a:rPr lang="en-US" sz="1200" dirty="0">
                <a:hlinkClick r:id="rId2"/>
              </a:rPr>
              <a:t>https://www.ifla.org/units/environment-sustainability-and-libraries/</a:t>
            </a:r>
            <a:r>
              <a:rPr lang="ru-RU" sz="1200" dirty="0"/>
              <a:t>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1954370" cy="1313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85" y="1018886"/>
            <a:ext cx="3204822" cy="1391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673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/>
              <a:t>Библиотека Открытого университета </a:t>
            </a:r>
            <a:br>
              <a:rPr lang="ru-RU" sz="2400" dirty="0"/>
            </a:br>
            <a:r>
              <a:rPr lang="ru-RU" sz="2400" dirty="0"/>
              <a:t>Шри-Ланки </a:t>
            </a:r>
            <a:br>
              <a:rPr lang="en-US" sz="2400" dirty="0"/>
            </a:br>
            <a:r>
              <a:rPr lang="ru-RU" sz="2400" dirty="0"/>
              <a:t>(</a:t>
            </a:r>
            <a:r>
              <a:rPr lang="en-US" sz="2400" dirty="0">
                <a:cs typeface="Times New Roman" panose="02020603050405020304" pitchFamily="18" charset="0"/>
              </a:rPr>
              <a:t>Open University of Sri Lanka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Library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86436"/>
            <a:ext cx="3024336" cy="1572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47" y="4174395"/>
            <a:ext cx="4797490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773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/>
              <a:t>Библиотека Открытого университета </a:t>
            </a:r>
            <a:br>
              <a:rPr lang="ru-RU" sz="2400" dirty="0"/>
            </a:br>
            <a:r>
              <a:rPr lang="ru-RU" sz="2400" dirty="0"/>
              <a:t>Шри-Ланки </a:t>
            </a:r>
            <a:br>
              <a:rPr lang="en-US" sz="2400" dirty="0"/>
            </a:br>
            <a:r>
              <a:rPr lang="ru-RU" sz="2400" dirty="0"/>
              <a:t>(</a:t>
            </a:r>
            <a:r>
              <a:rPr lang="en-US" sz="2400" dirty="0">
                <a:cs typeface="Times New Roman" panose="02020603050405020304" pitchFamily="18" charset="0"/>
              </a:rPr>
              <a:t>Open University of Sri Lanka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Library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94" y="2170664"/>
            <a:ext cx="4368110" cy="22457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2487"/>
            <a:ext cx="5003222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213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cs typeface="Times New Roman" panose="02020603050405020304" pitchFamily="18" charset="0"/>
              </a:rPr>
              <a:t>Библиотека Университета  Дакки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(</a:t>
            </a:r>
            <a:r>
              <a:rPr lang="en-US" sz="2400" dirty="0">
                <a:cs typeface="Times New Roman" panose="02020603050405020304" pitchFamily="18" charset="0"/>
              </a:rPr>
              <a:t>Dhaka University Library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40952"/>
            <a:ext cx="4130421" cy="2157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44" y="2240953"/>
            <a:ext cx="3839130" cy="2157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83" y="4397957"/>
            <a:ext cx="4397065" cy="2097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380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E0C21-EF5A-9E2C-2C6E-3753FA721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35C6-864F-7E7E-D64A-BDB59B58D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cs typeface="Times New Roman" panose="02020603050405020304" pitchFamily="18" charset="0"/>
              </a:rPr>
              <a:t>Городская библиотека Оулу, Финляндия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(</a:t>
            </a:r>
            <a:r>
              <a:rPr lang="en-US" sz="2400" dirty="0"/>
              <a:t>Oulu City</a:t>
            </a:r>
            <a:r>
              <a:rPr lang="en-US" sz="2400" dirty="0">
                <a:cs typeface="Times New Roman" panose="02020603050405020304" pitchFamily="18" charset="0"/>
              </a:rPr>
              <a:t> Library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A069ED-D523-AE46-D2C5-DE728D51E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2E7026-F6A3-F678-36CB-1AAC021E50BD}"/>
              </a:ext>
            </a:extLst>
          </p:cNvPr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5" name="Kuva 4" descr="Kuva, joka sisältää kohteen teksti, vesi&#10;&#10;Kuvaus luotu automaattisesti">
            <a:extLst>
              <a:ext uri="{FF2B5EF4-FFF2-40B4-BE49-F238E27FC236}">
                <a16:creationId xmlns:a16="http://schemas.microsoft.com/office/drawing/2014/main" id="{26945F09-8F24-71F0-E9AC-F92DC5025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71197"/>
            <a:ext cx="4950296" cy="43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C9B26-A5A6-FBE5-D03A-7B3E64135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99E00-C542-B5C6-66EF-791B60CD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cs typeface="Times New Roman" panose="02020603050405020304" pitchFamily="18" charset="0"/>
              </a:rPr>
              <a:t>Городская библиотека Оулу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(</a:t>
            </a:r>
            <a:r>
              <a:rPr lang="en-US" sz="2400" dirty="0"/>
              <a:t>Oulu City</a:t>
            </a:r>
            <a:r>
              <a:rPr lang="en-US" sz="2400" dirty="0">
                <a:cs typeface="Times New Roman" panose="02020603050405020304" pitchFamily="18" charset="0"/>
              </a:rPr>
              <a:t> Library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69CFA-EC8F-A488-2BFA-42DEAADAF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932A61C-DD38-37F4-C05F-12D0519514CE}"/>
              </a:ext>
            </a:extLst>
          </p:cNvPr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6" name="Kuva 3" descr="Kuva, joka sisältää kohteen henkilö, nainen, henkilöt, pöytä&#10;&#10;Kuvaus luotu automaattisesti">
            <a:extLst>
              <a:ext uri="{FF2B5EF4-FFF2-40B4-BE49-F238E27FC236}">
                <a16:creationId xmlns:a16="http://schemas.microsoft.com/office/drawing/2014/main" id="{87D8133F-3464-D999-B44C-016D3A7CF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6" y="2065910"/>
            <a:ext cx="2839777" cy="2348163"/>
          </a:xfrm>
          <a:prstGeom prst="rect">
            <a:avLst/>
          </a:prstGeom>
          <a:effectLst/>
        </p:spPr>
      </p:pic>
      <p:pic>
        <p:nvPicPr>
          <p:cNvPr id="7" name="Kuva 1" descr="Kuva, joka sisältää kohteen keltainen, istuminen, pöytä, juna&#10;&#10;Kuvaus luotu automaattisesti">
            <a:extLst>
              <a:ext uri="{FF2B5EF4-FFF2-40B4-BE49-F238E27FC236}">
                <a16:creationId xmlns:a16="http://schemas.microsoft.com/office/drawing/2014/main" id="{B3D72F77-F76B-5657-A4AC-59F3C57092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2385" y="4460570"/>
            <a:ext cx="2030525" cy="2028315"/>
          </a:xfrm>
          <a:prstGeom prst="rect">
            <a:avLst/>
          </a:prstGeom>
        </p:spPr>
      </p:pic>
      <p:pic>
        <p:nvPicPr>
          <p:cNvPr id="8" name="Kuva 2" descr="Kuva, joka sisältää kohteen sisä, allas, valkoinen, käsi&#10;&#10;Kuvaus luotu automaattisesti">
            <a:extLst>
              <a:ext uri="{FF2B5EF4-FFF2-40B4-BE49-F238E27FC236}">
                <a16:creationId xmlns:a16="http://schemas.microsoft.com/office/drawing/2014/main" id="{01210C71-A3A0-961B-96A3-55324A9F2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1218" y="4447891"/>
            <a:ext cx="2027903" cy="2027903"/>
          </a:xfrm>
          <a:prstGeom prst="rect">
            <a:avLst/>
          </a:prstGeom>
        </p:spPr>
      </p:pic>
      <p:sp>
        <p:nvSpPr>
          <p:cNvPr id="10" name="Freeform 147">
            <a:extLst>
              <a:ext uri="{FF2B5EF4-FFF2-40B4-BE49-F238E27FC236}">
                <a16:creationId xmlns:a16="http://schemas.microsoft.com/office/drawing/2014/main" id="{4A27E819-CEEB-7749-4D4A-CF6BCFB452C8}"/>
              </a:ext>
            </a:extLst>
          </p:cNvPr>
          <p:cNvSpPr/>
          <p:nvPr/>
        </p:nvSpPr>
        <p:spPr>
          <a:xfrm flipV="1">
            <a:off x="5735137" y="2001049"/>
            <a:ext cx="2504438" cy="2582640"/>
          </a:xfrm>
          <a:custGeom>
            <a:avLst/>
            <a:gdLst/>
            <a:ahLst/>
            <a:cxnLst/>
            <a:rect l="0" t="0" r="0" b="0"/>
            <a:pathLst>
              <a:path w="5205984" h="5368544">
                <a:moveTo>
                  <a:pt x="0" y="4380992"/>
                </a:moveTo>
                <a:lnTo>
                  <a:pt x="1603247" y="0"/>
                </a:lnTo>
                <a:lnTo>
                  <a:pt x="5205984" y="2286001"/>
                </a:lnTo>
                <a:lnTo>
                  <a:pt x="3562096" y="5368544"/>
                </a:lnTo>
                <a:lnTo>
                  <a:pt x="0" y="4380992"/>
                </a:lnTo>
                <a:close/>
              </a:path>
            </a:pathLst>
          </a:custGeom>
          <a:solidFill>
            <a:srgbClr val="008237">
              <a:alpha val="10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67">
            <a:extLst>
              <a:ext uri="{FF2B5EF4-FFF2-40B4-BE49-F238E27FC236}">
                <a16:creationId xmlns:a16="http://schemas.microsoft.com/office/drawing/2014/main" id="{EEB191AA-F45E-21F0-39CC-752BA695DE48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9235" y="2470181"/>
            <a:ext cx="1910033" cy="2113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8104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5CBCC-5B4C-93D0-46B2-A44008972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79CDA-1607-A00D-2B62-09E12CDD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cs typeface="Times New Roman" panose="02020603050405020304" pitchFamily="18" charset="0"/>
              </a:rPr>
              <a:t>Публичная библиотека Эдмонтона, Канада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(</a:t>
            </a:r>
            <a:r>
              <a:rPr lang="en-US" sz="2400" dirty="0"/>
              <a:t>Edmonton Public</a:t>
            </a:r>
            <a:r>
              <a:rPr lang="en-US" sz="2400" dirty="0">
                <a:cs typeface="Times New Roman" panose="02020603050405020304" pitchFamily="18" charset="0"/>
              </a:rPr>
              <a:t> Library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4F6C89-153D-ED52-E8B9-9643FD2C1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5034CF-C7AB-CA28-6512-B7D7BFB561C0}"/>
              </a:ext>
            </a:extLst>
          </p:cNvPr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6" name="Google Shape;141;p2" descr="A picture containing sky, building, outdoor, bridge&#10;&#10;Description automatically generated">
            <a:extLst>
              <a:ext uri="{FF2B5EF4-FFF2-40B4-BE49-F238E27FC236}">
                <a16:creationId xmlns:a16="http://schemas.microsoft.com/office/drawing/2014/main" id="{91CC8D9D-EB01-8510-25ED-D759487C77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2170663"/>
            <a:ext cx="7024744" cy="4412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626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371AD-A0E4-3C95-E697-C8D92F472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6A7C4-938D-BDC2-5DFF-4C1D725D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cs typeface="Times New Roman" panose="02020603050405020304" pitchFamily="18" charset="0"/>
              </a:rPr>
              <a:t>Публичная библиотека Эдмонтона, Канада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(</a:t>
            </a:r>
            <a:r>
              <a:rPr lang="en-US" sz="2400" dirty="0"/>
              <a:t>Edmonton Public</a:t>
            </a:r>
            <a:r>
              <a:rPr lang="en-US" sz="2400" dirty="0">
                <a:cs typeface="Times New Roman" panose="02020603050405020304" pitchFamily="18" charset="0"/>
              </a:rPr>
              <a:t> Library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89B25E-B9CB-6D1B-8ECE-8ACD8F6DF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F9D2A3-FEE4-2AE5-0A73-AE4397EFEF93}"/>
              </a:ext>
            </a:extLst>
          </p:cNvPr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5" name="Google Shape;160;p3" descr="Edmonton's Stanley A. Milner Library officially opens - REMI Network">
            <a:extLst>
              <a:ext uri="{FF2B5EF4-FFF2-40B4-BE49-F238E27FC236}">
                <a16:creationId xmlns:a16="http://schemas.microsoft.com/office/drawing/2014/main" id="{5BBB7127-8545-4243-399B-96C268C19E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5696" y="2170664"/>
            <a:ext cx="5256584" cy="2734037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7" name="Google Shape;159;p3" descr="Makerspaces at EPL | Edmonton Public Library">
            <a:extLst>
              <a:ext uri="{FF2B5EF4-FFF2-40B4-BE49-F238E27FC236}">
                <a16:creationId xmlns:a16="http://schemas.microsoft.com/office/drawing/2014/main" id="{29E7417F-EA0A-C04A-BF67-95001D1A08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535" y="4904701"/>
            <a:ext cx="3735967" cy="1692651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8" name="Google Shape;158;p3" descr="Hello Milner | Edmonton Public Library">
            <a:extLst>
              <a:ext uri="{FF2B5EF4-FFF2-40B4-BE49-F238E27FC236}">
                <a16:creationId xmlns:a16="http://schemas.microsoft.com/office/drawing/2014/main" id="{2C28C0BB-D2D6-6876-8A34-9E80FACB510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60032" y="4904701"/>
            <a:ext cx="3888432" cy="1649991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862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09A51-7781-910E-23A3-7982CE532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11E42-C1D4-2916-4AC6-D093D139F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cs typeface="Times New Roman" panose="02020603050405020304" pitchFamily="18" charset="0"/>
              </a:rPr>
              <a:t>Публичная библиотека Эдмонтона, Канада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(</a:t>
            </a:r>
            <a:r>
              <a:rPr lang="en-US" sz="2400" dirty="0"/>
              <a:t>Edmonton Public</a:t>
            </a:r>
            <a:r>
              <a:rPr lang="en-US" sz="2400" dirty="0">
                <a:cs typeface="Times New Roman" panose="02020603050405020304" pitchFamily="18" charset="0"/>
              </a:rPr>
              <a:t> Library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8A5E2-3449-FFF2-628F-BBCB98829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A8F898-D4CB-74A4-E988-5366DBFF747D}"/>
              </a:ext>
            </a:extLst>
          </p:cNvPr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5" name="Google Shape;226;p7" descr="Now Open - Stanley A. Milner Library -">
            <a:extLst>
              <a:ext uri="{FF2B5EF4-FFF2-40B4-BE49-F238E27FC236}">
                <a16:creationId xmlns:a16="http://schemas.microsoft.com/office/drawing/2014/main" id="{FD386A5B-F8B1-815D-1D93-F55F5F57E5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6512" y="3946006"/>
            <a:ext cx="3375372" cy="255571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227;p7" descr="Stanley A. Milner Library Staff Embraces Interactive Video Technology with  Planar TVF - Commercial Integrator">
            <a:extLst>
              <a:ext uri="{FF2B5EF4-FFF2-40B4-BE49-F238E27FC236}">
                <a16:creationId xmlns:a16="http://schemas.microsoft.com/office/drawing/2014/main" id="{083643B8-EDED-5781-DB1D-1BCD61ED5AA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3191" y="4069441"/>
            <a:ext cx="3983321" cy="243228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225;p7">
            <a:extLst>
              <a:ext uri="{FF2B5EF4-FFF2-40B4-BE49-F238E27FC236}">
                <a16:creationId xmlns:a16="http://schemas.microsoft.com/office/drawing/2014/main" id="{ACAAC759-48E8-3176-079F-50B57B08B5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116" y="2600226"/>
            <a:ext cx="2081928" cy="3901498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9" name="Google Shape;231;p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8E1C204-F947-D592-0A2E-5ABE3FAAC0D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65889" y="2191681"/>
            <a:ext cx="2961462" cy="1829372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" name="Google Shape;235;p7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1232D2D6-A72F-3204-4842-8BE9D4C6354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27351" y="2137505"/>
            <a:ext cx="3254533" cy="1829372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887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E149-75A8-5040-F941-30714E25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5D21B-E253-A300-3AF4-69AD43B6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cs typeface="Times New Roman" panose="02020603050405020304" pitchFamily="18" charset="0"/>
              </a:rPr>
              <a:t>Публичная библиотека Эдмонтона, Канада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>(</a:t>
            </a:r>
            <a:r>
              <a:rPr lang="en-US" sz="2400" dirty="0"/>
              <a:t>Edmonton Public</a:t>
            </a:r>
            <a:r>
              <a:rPr lang="en-US" sz="2400" dirty="0">
                <a:cs typeface="Times New Roman" panose="02020603050405020304" pitchFamily="18" charset="0"/>
              </a:rPr>
              <a:t> Library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69CBD9-9B5F-1A48-6D40-3A79046ED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8580" indent="0">
              <a:buNone/>
            </a:pPr>
            <a:endParaRPr lang="ru-RU" sz="1800" u="sng" dirty="0">
              <a:hlinkClick r:id="rId2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  <a:p>
            <a:pPr marL="68580" indent="0">
              <a:buNone/>
            </a:pPr>
            <a:endParaRPr lang="ru-RU" sz="1400" u="sng" dirty="0">
              <a:hlinkClick r:id="rId3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10EB8E-11E5-E714-EF94-DA64AE91FB76}"/>
              </a:ext>
            </a:extLst>
          </p:cNvPr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  <a:p>
            <a:pPr algn="just"/>
            <a:endParaRPr lang="en-US" u="sng" dirty="0">
              <a:solidFill>
                <a:srgbClr val="94C600">
                  <a:lumMod val="75000"/>
                </a:srgbClr>
              </a:solidFill>
            </a:endParaRPr>
          </a:p>
        </p:txBody>
      </p:sp>
      <p:pic>
        <p:nvPicPr>
          <p:cNvPr id="5" name="Google Shape;274;p9" descr="Diagram&#10;&#10;Description automatically generated">
            <a:extLst>
              <a:ext uri="{FF2B5EF4-FFF2-40B4-BE49-F238E27FC236}">
                <a16:creationId xmlns:a16="http://schemas.microsoft.com/office/drawing/2014/main" id="{EB5A567A-1F5D-642C-BB3F-720C778E4C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4998" y="2323652"/>
            <a:ext cx="6021728" cy="4201692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075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412776"/>
            <a:ext cx="669674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Может, и нам с тобой позеленеть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? – после долгого раздумья несмело предложил Прохор»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ru-RU" sz="2800" dirty="0">
                <a:solidFill>
                  <a:srgbClr val="92D050"/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Так</a:t>
            </a:r>
            <a:r>
              <a:rPr lang="ru-RU" sz="2800" dirty="0">
                <a:solidFill>
                  <a:srgbClr val="92D050"/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обращается к Григорию Мелехову его вестовой Прохор Зыков.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rgbClr val="92D050"/>
              </a:solidFill>
            </a:endParaRPr>
          </a:p>
          <a:p>
            <a:pPr algn="r"/>
            <a:r>
              <a:rPr lang="ru-RU" dirty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  <a:p>
            <a:pPr algn="r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Шолохов М. А. Тихий Дон. Том 2. Книга 4. Часть 7. Глава 27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0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/>
              <a:t>Публичная библиотека Ханчжоу (</a:t>
            </a:r>
            <a:r>
              <a:rPr lang="en-US" sz="3200" dirty="0"/>
              <a:t>Hangzhou Public Library)</a:t>
            </a:r>
            <a:r>
              <a:rPr lang="ru-RU" sz="3200" dirty="0"/>
              <a:t>, провинция </a:t>
            </a:r>
            <a:r>
              <a:rPr lang="ru-RU" sz="3200" dirty="0" err="1"/>
              <a:t>Чжэцзян</a:t>
            </a:r>
            <a:r>
              <a:rPr lang="en-US" sz="3200" dirty="0"/>
              <a:t> </a:t>
            </a:r>
            <a:endParaRPr lang="ru-RU" sz="3200" dirty="0"/>
          </a:p>
        </p:txBody>
      </p:sp>
      <p:pic>
        <p:nvPicPr>
          <p:cNvPr id="4099" name="Picture 3" descr="P:\Documents\КРЫМ 2024\Геленджик 2024\Ханчжоу_библиотек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90" y="2164184"/>
            <a:ext cx="6792686" cy="397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68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600" b="1" dirty="0"/>
              <a:t>Спасибо за внимание </a:t>
            </a:r>
            <a:br>
              <a:rPr lang="ru-RU" sz="2600" dirty="0"/>
            </a:br>
            <a:endParaRPr lang="ru-RU" sz="2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384184"/>
          </a:xfrm>
        </p:spPr>
        <p:txBody>
          <a:bodyPr>
            <a:normAutofit fontScale="25000" lnSpcReduction="20000"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Виктор Викторович </a:t>
            </a:r>
            <a:r>
              <a:rPr lang="ru-RU" sz="4800" b="1" dirty="0" err="1">
                <a:solidFill>
                  <a:schemeClr val="accent1">
                    <a:lumMod val="75000"/>
                  </a:schemeClr>
                </a:solidFill>
              </a:rPr>
              <a:t>Зверевич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Помощник научного руководителя ГПНТБ России</a:t>
            </a:r>
          </a:p>
          <a:p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spcBef>
                <a:spcPts val="0"/>
              </a:spcBef>
            </a:pPr>
            <a:r>
              <a:rPr lang="ru-RU" sz="4800" i="1" dirty="0">
                <a:solidFill>
                  <a:schemeClr val="accent1">
                    <a:lumMod val="75000"/>
                  </a:schemeClr>
                </a:solidFill>
              </a:rPr>
              <a:t>Магистр библиотековедения (</a:t>
            </a: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</a:rPr>
              <a:t>M. L. S.</a:t>
            </a:r>
            <a:r>
              <a:rPr lang="ru-RU" sz="4800" i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r">
              <a:spcBef>
                <a:spcPts val="0"/>
              </a:spcBef>
            </a:pPr>
            <a:r>
              <a:rPr lang="en-US" sz="4800" i="1" dirty="0">
                <a:solidFill>
                  <a:schemeClr val="accent1">
                    <a:lumMod val="75000"/>
                  </a:schemeClr>
                </a:solidFill>
              </a:rPr>
              <a:t>E-mail</a:t>
            </a:r>
            <a:r>
              <a:rPr lang="en-US" sz="4800" i="1" dirty="0"/>
              <a:t>: </a:t>
            </a:r>
            <a:r>
              <a:rPr lang="en-US" sz="4800" i="1" dirty="0">
                <a:hlinkClick r:id="rId2"/>
              </a:rPr>
              <a:t>zverevichvv@gpntb.ru</a:t>
            </a:r>
            <a:r>
              <a:rPr lang="en-US" sz="4800" i="1" dirty="0"/>
              <a:t> </a:t>
            </a:r>
            <a:endParaRPr lang="ru-RU" sz="4800" i="1" dirty="0"/>
          </a:p>
          <a:p>
            <a:endParaRPr lang="ru-RU" sz="5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5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4" y="260649"/>
            <a:ext cx="113449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493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Публичная библиотека Ханчжоу (</a:t>
            </a:r>
            <a:r>
              <a:rPr lang="en-US" sz="3200" dirty="0"/>
              <a:t>Hangzhou Public Library) </a:t>
            </a:r>
            <a:endParaRPr lang="ru-RU" sz="3200" dirty="0"/>
          </a:p>
        </p:txBody>
      </p:sp>
      <p:pic>
        <p:nvPicPr>
          <p:cNvPr id="5122" name="Picture 2" descr="P:\Documents\КРЫМ 2024\Геленджик 2024\Ханчжоу_библиотека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6872"/>
            <a:ext cx="3384376" cy="400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05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/>
              <a:t>Публичная библиотека Ханчжоу (</a:t>
            </a:r>
            <a:r>
              <a:rPr lang="en-US" sz="3200" dirty="0"/>
              <a:t>Hangzhou Public Library. Environment Branch) 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838" y="2324100"/>
            <a:ext cx="4419336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9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/>
              <a:t>Публичная библиотека Ханчжоу (</a:t>
            </a:r>
            <a:r>
              <a:rPr lang="en-US" sz="3200" dirty="0"/>
              <a:t>Hangzhou Public Library. Environment Branch) </a:t>
            </a:r>
            <a:endParaRPr lang="ru-RU" sz="3200" dirty="0"/>
          </a:p>
        </p:txBody>
      </p:sp>
      <p:pic>
        <p:nvPicPr>
          <p:cNvPr id="1026" name="Picture 2" descr="P:\Documents\КРЫМ 2024\Геленджик 2024\Hanchzhou Public Library_Brabh_Interio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23777"/>
            <a:ext cx="3024336" cy="420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61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/>
              <a:t>Публичная библиотека Ханчжоу (</a:t>
            </a:r>
            <a:r>
              <a:rPr lang="en-US" sz="3200" dirty="0"/>
              <a:t>Hangzhou Public Library. Environment Branch) 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514806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99593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300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Библиотека города </a:t>
            </a:r>
            <a:r>
              <a:rPr lang="ru-RU" sz="3200" dirty="0" err="1"/>
              <a:t>Фошань</a:t>
            </a:r>
            <a:r>
              <a:rPr lang="ru-RU" sz="3200" dirty="0"/>
              <a:t> (</a:t>
            </a:r>
            <a:r>
              <a:rPr lang="en-US" sz="3200" dirty="0" err="1"/>
              <a:t>Foshan</a:t>
            </a:r>
            <a:r>
              <a:rPr lang="en-US" sz="3200" dirty="0"/>
              <a:t> Library) </a:t>
            </a:r>
            <a:endParaRPr lang="ru-RU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424936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7425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2006</TotalTime>
  <Words>778</Words>
  <Application>Microsoft Office PowerPoint</Application>
  <PresentationFormat>Экран (4:3)</PresentationFormat>
  <Paragraphs>344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Century Gothic</vt:lpstr>
      <vt:lpstr>Times New Roman</vt:lpstr>
      <vt:lpstr>Wingdings 2</vt:lpstr>
      <vt:lpstr>Остин</vt:lpstr>
      <vt:lpstr>1_Остин</vt:lpstr>
      <vt:lpstr>Практики зеленых библиотек: из мирового опыта  </vt:lpstr>
      <vt:lpstr>Презентация PowerPoint</vt:lpstr>
      <vt:lpstr>Презентация PowerPoint</vt:lpstr>
      <vt:lpstr>Публичная библиотека Ханчжоу (Hangzhou Public Library), провинция Чжэцзян </vt:lpstr>
      <vt:lpstr>Публичная библиотека Ханчжоу (Hangzhou Public Library) </vt:lpstr>
      <vt:lpstr>Публичная библиотека Ханчжоу (Hangzhou Public Library. Environment Branch) </vt:lpstr>
      <vt:lpstr>Публичная библиотека Ханчжоу (Hangzhou Public Library. Environment Branch) </vt:lpstr>
      <vt:lpstr>Публичная библиотека Ханчжоу (Hangzhou Public Library. Environment Branch) </vt:lpstr>
      <vt:lpstr>Библиотека города Фошань (Foshan Library) </vt:lpstr>
      <vt:lpstr>Библиотека города Фошань (Foshan Library) </vt:lpstr>
      <vt:lpstr>Библиотека города Фошань (Foshan Library). «Зеленое» окружение Библиотеки </vt:lpstr>
      <vt:lpstr>Библиотека города Фошань (Foshan Library). «Зеленый» дизайн и функционирование Библиотеки </vt:lpstr>
      <vt:lpstr>Библиотека города Фошань (Foshan Library). «Зеленый» дизайн и функционирование Библиотеки </vt:lpstr>
      <vt:lpstr>Библиотека города Фошань (Foshan Library). «Зеленый» дизайн и функционирование Библиотеки </vt:lpstr>
      <vt:lpstr>Библиотека города Фошань (Foshan Library). «Зеленые» активности Библиотеки, направленные на сохранение окружающей среды. Проект «Сшивая память» (Stitching Memory)</vt:lpstr>
      <vt:lpstr>Библиотека города Фошань (Foshan Library). «Зеленые» активности Библиотеки, направленные на сохранение окружающей среды. Рекомендация книг для чтения</vt:lpstr>
      <vt:lpstr>Библиотека города Фошань (Foshan Library). «Зеленые» активности Библиотеки, направленные на сохранение окружающей среды. Сохранение старинных деревень </vt:lpstr>
      <vt:lpstr>Библиотека провинции Гуандун имени Сунь Ятсена (Sun Yat-sen Library)</vt:lpstr>
      <vt:lpstr>Библиотека провинции Гуандун имени Сунь Ятсена (Sun Yat-sen Library)</vt:lpstr>
      <vt:lpstr>Библиотека провинции Гуандун имени Сунь Ятсена (Sun Yat-sen Library)</vt:lpstr>
      <vt:lpstr>Библиотека провинции Гуандун имени Сунь Ятсена (Sun Yat-sen Library)</vt:lpstr>
      <vt:lpstr>Библиотека провинции Гуандун имени Сунь Ятсена (Sun Yat-sen Library)</vt:lpstr>
      <vt:lpstr>Библиотека Перма Карпо  (Perma Karpo Library)</vt:lpstr>
      <vt:lpstr>Библиотека Мадрасского университета  (Madras University Library)</vt:lpstr>
      <vt:lpstr>Библиотека столетия Анны (Anna Centenary Library, ACL)</vt:lpstr>
      <vt:lpstr>Зеленая библиотека Университета Карнатаки  в Дхарваде  (Karnataka University Library, Dharwad)</vt:lpstr>
      <vt:lpstr>Парк знаний в Бангалоре (Bangalore knowledge park)</vt:lpstr>
      <vt:lpstr>Публичная библиотека Коломбо (Colombo Public Library)</vt:lpstr>
      <vt:lpstr>Мемориальная публичная библиотека Канди им. Д. С. Сенанаяке  (B. D. S. Senanayake Memorial Public Library – Kandy)</vt:lpstr>
      <vt:lpstr>Библиотека Открытого университета  Шри-Ланки  (Open University of Sri Lanka Library)</vt:lpstr>
      <vt:lpstr>Библиотека Открытого университета  Шри-Ланки  (Open University of Sri Lanka Library)</vt:lpstr>
      <vt:lpstr>Библиотека Университета  Дакки  (Dhaka University Library)</vt:lpstr>
      <vt:lpstr>Городская библиотека Оулу, Финляндия  (Oulu City Library)</vt:lpstr>
      <vt:lpstr>Городская библиотека Оулу  (Oulu City Library)</vt:lpstr>
      <vt:lpstr>Публичная библиотека Эдмонтона, Канада  (Edmonton Public Library)</vt:lpstr>
      <vt:lpstr>Публичная библиотека Эдмонтона, Канада  (Edmonton Public Library)</vt:lpstr>
      <vt:lpstr>Публичная библиотека Эдмонтона, Канада  (Edmonton Public Library)</vt:lpstr>
      <vt:lpstr>Публичная библиотека Эдмонтона, Канада  (Edmonton Public Library)</vt:lpstr>
      <vt:lpstr>Презентация PowerPoint</vt:lpstr>
      <vt:lpstr>Спасибо за внимание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«Ближе к природе». Анализ опыта трех «зеленых библиотек» в КНР</dc:title>
  <dc:creator>Виктор В. Зверевич</dc:creator>
  <cp:lastModifiedBy>Zverevich Victor</cp:lastModifiedBy>
  <cp:revision>71</cp:revision>
  <dcterms:created xsi:type="dcterms:W3CDTF">2024-05-15T07:50:39Z</dcterms:created>
  <dcterms:modified xsi:type="dcterms:W3CDTF">2025-12-13T16:05:52Z</dcterms:modified>
</cp:coreProperties>
</file>